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428" r:id="rId2"/>
    <p:sldId id="437" r:id="rId3"/>
    <p:sldId id="432" r:id="rId4"/>
    <p:sldId id="469" r:id="rId5"/>
    <p:sldId id="483" r:id="rId6"/>
    <p:sldId id="484" r:id="rId7"/>
    <p:sldId id="485" r:id="rId8"/>
    <p:sldId id="486" r:id="rId9"/>
    <p:sldId id="472" r:id="rId10"/>
    <p:sldId id="473" r:id="rId11"/>
    <p:sldId id="487" r:id="rId12"/>
    <p:sldId id="431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나눔고딕" panose="020D0604000000000000" pitchFamily="50" charset="-127"/>
      <p:regular r:id="rId20"/>
      <p:bold r:id="rId21"/>
    </p:embeddedFont>
    <p:embeddedFont>
      <p:font typeface="나눔스퀘어 ExtraBold" panose="020B0600000101010101" pitchFamily="50" charset="-127"/>
      <p:bold r:id="rId22"/>
    </p:embeddedFont>
    <p:embeddedFont>
      <p:font typeface="나눔스퀘어" panose="020B0600000101010101" pitchFamily="50" charset="-127"/>
      <p:regular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나눔스퀘어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4472C4"/>
    <a:srgbClr val="DCDFF0"/>
    <a:srgbClr val="BFBFBF"/>
    <a:srgbClr val="FBA3A2"/>
    <a:srgbClr val="F1211C"/>
    <a:srgbClr val="005DF9"/>
    <a:srgbClr val="D35DF5"/>
    <a:srgbClr val="FFC000"/>
    <a:srgbClr val="C8D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626" y="108"/>
      </p:cViewPr>
      <p:guideLst>
        <p:guide orient="horz" pos="4178"/>
        <p:guide orient="horz" pos="66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74B6-41B8-BC88-FC64321057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4B6-41B8-BC88-FC64321057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74B6-41B8-BC88-FC64321057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4B6-41B8-BC88-FC64321057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74B6-41B8-BC88-FC64321057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4B6-41B8-BC88-FC64321057B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74B6-41B8-BC88-FC64321057B9}"/>
              </c:ext>
            </c:extLst>
          </c:dPt>
          <c:cat>
            <c:strRef>
              <c:f>Sheet1!$A$2:$A$8</c:f>
              <c:strCache>
                <c:ptCount val="7"/>
                <c:pt idx="0">
                  <c:v>유연탄</c:v>
                </c:pt>
                <c:pt idx="1">
                  <c:v>유류</c:v>
                </c:pt>
                <c:pt idx="2">
                  <c:v>LNG</c:v>
                </c:pt>
                <c:pt idx="3">
                  <c:v>원자력</c:v>
                </c:pt>
                <c:pt idx="4">
                  <c:v>신재생계</c:v>
                </c:pt>
                <c:pt idx="5">
                  <c:v>양수</c:v>
                </c:pt>
                <c:pt idx="6">
                  <c:v>무연탄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0.42</c:v>
                </c:pt>
                <c:pt idx="1">
                  <c:v>0.01</c:v>
                </c:pt>
                <c:pt idx="2">
                  <c:v>0.27</c:v>
                </c:pt>
                <c:pt idx="3">
                  <c:v>0.23</c:v>
                </c:pt>
                <c:pt idx="4">
                  <c:v>0.06</c:v>
                </c:pt>
                <c:pt idx="5">
                  <c:v>0.01</c:v>
                </c:pt>
                <c:pt idx="6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B6-41B8-BC88-FC6432105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 b="0">
          <a:ln>
            <a:solidFill>
              <a:schemeClr val="bg1">
                <a:lumMod val="75000"/>
                <a:alpha val="0"/>
              </a:schemeClr>
            </a:solidFill>
          </a:ln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나눔스퀘어 Bold" panose="020B0600000101010101" pitchFamily="50" charset="-127"/>
          <a:ea typeface="나눔스퀘어 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explosion val="3"/>
          <c:dPt>
            <c:idx val="0"/>
            <c:bubble3D val="0"/>
            <c:explosion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74B6-41B8-BC88-FC64321057B9}"/>
              </c:ext>
            </c:extLst>
          </c:dPt>
          <c:dPt>
            <c:idx val="1"/>
            <c:bubble3D val="0"/>
            <c:explosion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4B6-41B8-BC88-FC64321057B9}"/>
              </c:ext>
            </c:extLst>
          </c:dPt>
          <c:dPt>
            <c:idx val="2"/>
            <c:bubble3D val="0"/>
            <c:explosion val="6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74B6-41B8-BC88-FC64321057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4B6-41B8-BC88-FC64321057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74B6-41B8-BC88-FC64321057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4B6-41B8-BC88-FC64321057B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74B6-41B8-BC88-FC64321057B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E89E-4B0A-9555-7B463D8A403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E89E-4B0A-9555-7B463D8A403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E89E-4B0A-9555-7B463D8A4039}"/>
              </c:ext>
            </c:extLst>
          </c:dPt>
          <c:cat>
            <c:strRef>
              <c:f>Sheet1!$A$2:$A$11</c:f>
              <c:strCache>
                <c:ptCount val="10"/>
                <c:pt idx="0">
                  <c:v>폐기물</c:v>
                </c:pt>
                <c:pt idx="1">
                  <c:v>바이오</c:v>
                </c:pt>
                <c:pt idx="2">
                  <c:v>수열</c:v>
                </c:pt>
                <c:pt idx="3">
                  <c:v>지열</c:v>
                </c:pt>
                <c:pt idx="4">
                  <c:v>해양</c:v>
                </c:pt>
                <c:pt idx="5">
                  <c:v>수력</c:v>
                </c:pt>
                <c:pt idx="6">
                  <c:v>중력</c:v>
                </c:pt>
                <c:pt idx="7">
                  <c:v>태양광</c:v>
                </c:pt>
                <c:pt idx="8">
                  <c:v>IGCC</c:v>
                </c:pt>
                <c:pt idx="9">
                  <c:v>연로전지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0.50900000000000001</c:v>
                </c:pt>
                <c:pt idx="1">
                  <c:v>0.249</c:v>
                </c:pt>
                <c:pt idx="2">
                  <c:v>1E-3</c:v>
                </c:pt>
                <c:pt idx="3">
                  <c:v>1.2E-2</c:v>
                </c:pt>
                <c:pt idx="4">
                  <c:v>6.0000000000000001E-3</c:v>
                </c:pt>
                <c:pt idx="5">
                  <c:v>0.04</c:v>
                </c:pt>
                <c:pt idx="6">
                  <c:v>2.9000000000000001E-2</c:v>
                </c:pt>
                <c:pt idx="7">
                  <c:v>0.111</c:v>
                </c:pt>
                <c:pt idx="8">
                  <c:v>0.02</c:v>
                </c:pt>
                <c:pt idx="9">
                  <c:v>2.1000000000000001E-2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B6-41B8-BC88-FC6432105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="0">
          <a:ln>
            <a:solidFill>
              <a:schemeClr val="bg1">
                <a:lumMod val="75000"/>
                <a:alpha val="0"/>
              </a:schemeClr>
            </a:solidFill>
          </a:ln>
          <a:latin typeface="나눔스퀘어 ExtraBold" panose="020B0600000101010101" pitchFamily="50" charset="-127"/>
          <a:ea typeface="나눔스퀘어 Extra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74B6-41B8-BC88-FC64321057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4B6-41B8-BC88-FC64321057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74B6-41B8-BC88-FC64321057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4B6-41B8-BC88-FC64321057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74B6-41B8-BC88-FC64321057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4B6-41B8-BC88-FC64321057B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74B6-41B8-BC88-FC64321057B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E89E-4B0A-9555-7B463D8A403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E89E-4B0A-9555-7B463D8A403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E89E-4B0A-9555-7B463D8A4039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0.0%</c:formatCode>
                <c:ptCount val="6"/>
                <c:pt idx="0">
                  <c:v>0.35199999999999998</c:v>
                </c:pt>
                <c:pt idx="1">
                  <c:v>0.22500000000000001</c:v>
                </c:pt>
                <c:pt idx="2">
                  <c:v>0.128</c:v>
                </c:pt>
                <c:pt idx="3">
                  <c:v>0.11700000000000001</c:v>
                </c:pt>
                <c:pt idx="4">
                  <c:v>0.128</c:v>
                </c:pt>
                <c:pt idx="5">
                  <c:v>4.9000000000000002E-2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B6-41B8-BC88-FC6432105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="0">
          <a:ln>
            <a:solidFill>
              <a:schemeClr val="bg1">
                <a:lumMod val="75000"/>
                <a:alpha val="0"/>
              </a:schemeClr>
            </a:solidFill>
          </a:ln>
          <a:latin typeface="나눔스퀘어 ExtraBold" panose="020B0600000101010101" pitchFamily="50" charset="-127"/>
          <a:ea typeface="나눔스퀘어 Extra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E3588-0A5A-4D23-A70C-956C0097793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1C27F-DAF1-468B-AC99-711E11349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15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7AEAE-29BD-4DC5-A553-4949DADEE188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69353-CBBF-4AE3-B313-1353F7877B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2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73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7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50CFDA1-555B-4A80-AEB4-56E28DC99A4C}"/>
              </a:ext>
            </a:extLst>
          </p:cNvPr>
          <p:cNvSpPr/>
          <p:nvPr/>
        </p:nvSpPr>
        <p:spPr>
          <a:xfrm>
            <a:off x="4267454" y="1525965"/>
            <a:ext cx="432727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전기에너지와 기후위기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b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관계가 있을까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9E0E22CB-43F1-4B78-9268-4419DD51AA05}"/>
              </a:ext>
            </a:extLst>
          </p:cNvPr>
          <p:cNvGrpSpPr/>
          <p:nvPr/>
        </p:nvGrpSpPr>
        <p:grpSpPr>
          <a:xfrm>
            <a:off x="4365722" y="1100874"/>
            <a:ext cx="1819437" cy="406802"/>
            <a:chOff x="3220230" y="636662"/>
            <a:chExt cx="947402" cy="406802"/>
          </a:xfrm>
        </p:grpSpPr>
        <p:sp>
          <p:nvSpPr>
            <p:cNvPr id="8" name="모서리가 둥근 직사각형 91">
              <a:extLst>
                <a:ext uri="{FF2B5EF4-FFF2-40B4-BE49-F238E27FC236}">
                  <a16:creationId xmlns="" xmlns:a16="http://schemas.microsoft.com/office/drawing/2014/main" id="{93C1FF68-A0EB-403B-8C51-4C0FE1B4B68A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9E861A3-B880-4241-A50C-68A5501E1FAF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1-2</a:t>
              </a:r>
              <a:r>
                <a:rPr lang="ko-KR" altLang="en-US" sz="2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5579469D-EB2E-4243-A17E-6743E3FE66BE}"/>
              </a:ext>
            </a:extLst>
          </p:cNvPr>
          <p:cNvSpPr/>
          <p:nvPr/>
        </p:nvSpPr>
        <p:spPr>
          <a:xfrm>
            <a:off x="438913" y="4657725"/>
            <a:ext cx="8266174" cy="1752600"/>
          </a:xfrm>
          <a:prstGeom prst="roundRect">
            <a:avLst>
              <a:gd name="adj" fmla="val 105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가전기기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온실가스 발생량 알아보기</a:t>
            </a:r>
            <a:endParaRPr lang="ko-KR" altLang="en-US" sz="28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="" xmlns:a16="http://schemas.microsoft.com/office/drawing/2014/main" id="{076E9945-78AD-46AE-87A9-910B1FB14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471782"/>
              </p:ext>
            </p:extLst>
          </p:nvPr>
        </p:nvGraphicFramePr>
        <p:xfrm>
          <a:off x="438913" y="1052513"/>
          <a:ext cx="8266174" cy="25599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133087">
                  <a:extLst>
                    <a:ext uri="{9D8B030D-6E8A-4147-A177-3AD203B41FA5}">
                      <a16:colId xmlns="" xmlns:a16="http://schemas.microsoft.com/office/drawing/2014/main" val="1407953492"/>
                    </a:ext>
                  </a:extLst>
                </a:gridCol>
                <a:gridCol w="4133087">
                  <a:extLst>
                    <a:ext uri="{9D8B030D-6E8A-4147-A177-3AD203B41FA5}">
                      <a16:colId xmlns="" xmlns:a16="http://schemas.microsoft.com/office/drawing/2014/main" val="3532600234"/>
                    </a:ext>
                  </a:extLst>
                </a:gridCol>
              </a:tblGrid>
              <a:tr h="40079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종류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시간 사용했을 때 사용량</a:t>
                      </a:r>
                      <a:r>
                        <a:rPr lang="en-US" altLang="ko-KR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(kWh)</a:t>
                      </a:r>
                      <a:endParaRPr lang="ko-KR" altLang="en-US" sz="2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372126073"/>
                  </a:ext>
                </a:extLst>
              </a:tr>
              <a:tr h="43182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에어컨</a:t>
                      </a: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(15</a:t>
                      </a: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평형</a:t>
                      </a: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18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8092947"/>
                  </a:ext>
                </a:extLst>
              </a:tr>
              <a:tr h="43182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선풍기</a:t>
                      </a: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0.43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70191993"/>
                  </a:ext>
                </a:extLst>
              </a:tr>
              <a:tr h="43182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텔레비전</a:t>
                      </a: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(60</a:t>
                      </a:r>
                      <a:r>
                        <a:rPr 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cm)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3659650"/>
                  </a:ext>
                </a:extLst>
              </a:tr>
              <a:tr h="43182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컴퓨터</a:t>
                      </a: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본체</a:t>
                      </a: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3.1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6734858"/>
                  </a:ext>
                </a:extLst>
              </a:tr>
              <a:tr h="43182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헤어드라이기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49789542"/>
                  </a:ext>
                </a:extLst>
              </a:tr>
            </a:tbl>
          </a:graphicData>
        </a:graphic>
      </p:graphicFrame>
      <p:graphicFrame>
        <p:nvGraphicFramePr>
          <p:cNvPr id="9" name="표 6">
            <a:extLst>
              <a:ext uri="{FF2B5EF4-FFF2-40B4-BE49-F238E27FC236}">
                <a16:creationId xmlns="" xmlns:a16="http://schemas.microsoft.com/office/drawing/2014/main" id="{9948BE2A-ED9E-4FC3-907A-72BECC56B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08838"/>
              </p:ext>
            </p:extLst>
          </p:nvPr>
        </p:nvGraphicFramePr>
        <p:xfrm>
          <a:off x="438913" y="3721979"/>
          <a:ext cx="8266176" cy="832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755392">
                  <a:extLst>
                    <a:ext uri="{9D8B030D-6E8A-4147-A177-3AD203B41FA5}">
                      <a16:colId xmlns="" xmlns:a16="http://schemas.microsoft.com/office/drawing/2014/main" val="1407953492"/>
                    </a:ext>
                  </a:extLst>
                </a:gridCol>
                <a:gridCol w="2755392">
                  <a:extLst>
                    <a:ext uri="{9D8B030D-6E8A-4147-A177-3AD203B41FA5}">
                      <a16:colId xmlns="" xmlns:a16="http://schemas.microsoft.com/office/drawing/2014/main" val="3532600234"/>
                    </a:ext>
                  </a:extLst>
                </a:gridCol>
                <a:gridCol w="2755392">
                  <a:extLst>
                    <a:ext uri="{9D8B030D-6E8A-4147-A177-3AD203B41FA5}">
                      <a16:colId xmlns="" xmlns:a16="http://schemas.microsoft.com/office/drawing/2014/main" val="3368563226"/>
                    </a:ext>
                  </a:extLst>
                </a:gridCol>
              </a:tblGrid>
              <a:tr h="4007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석탄화력발전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태양광발전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372126073"/>
                  </a:ext>
                </a:extLst>
              </a:tr>
              <a:tr h="4318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온실가스발생량</a:t>
                      </a: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(g/kWh)</a:t>
                      </a: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991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809294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17F3F0-6B68-44D8-A907-3140AF962ABE}"/>
              </a:ext>
            </a:extLst>
          </p:cNvPr>
          <p:cNvSpPr txBox="1"/>
          <p:nvPr/>
        </p:nvSpPr>
        <p:spPr>
          <a:xfrm>
            <a:off x="692912" y="4686366"/>
            <a:ext cx="805738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500" b="1" spc="-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fontAlgn="ctr">
              <a:lnSpc>
                <a:spcPct val="150000"/>
              </a:lnSpc>
              <a:defRPr/>
            </a:pPr>
            <a:r>
              <a:rPr kumimoji="1" lang="ko-KR" altLang="en-US" sz="2200" b="0" spc="-15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에어컨을 </a:t>
            </a:r>
            <a:r>
              <a:rPr kumimoji="1" lang="en-US" altLang="ko-KR" sz="2200" b="0" spc="-15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10</a:t>
            </a:r>
            <a:r>
              <a:rPr kumimoji="1" lang="ko-KR" altLang="en-US" sz="2200" b="0" spc="-15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시간 동안 켰을 때</a:t>
            </a:r>
            <a:r>
              <a:rPr kumimoji="1" lang="en-US" altLang="ko-KR" sz="2200" b="0" spc="-15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</a:t>
            </a:r>
          </a:p>
          <a:p>
            <a:pPr marL="228600" indent="-228600" fontAlgn="ctr">
              <a:lnSpc>
                <a:spcPct val="150000"/>
              </a:lnSpc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1" lang="ko-KR" altLang="en-US" sz="2000" b="0" spc="-15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석탄화력발전소에서 전기를 만들었을 때 온실가스 발생량은</a:t>
            </a:r>
            <a:r>
              <a:rPr kumimoji="1" lang="en-US" altLang="ko-KR" sz="2000" b="0" spc="-15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?</a:t>
            </a:r>
          </a:p>
          <a:p>
            <a:pPr marL="228600" indent="-228600" fontAlgn="ctr">
              <a:lnSpc>
                <a:spcPct val="150000"/>
              </a:lnSpc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1" lang="ko-KR" altLang="en-US" sz="2000" b="0" spc="-15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태양광발전소에서 전기를 만들었을 때 온실가스 발생량은</a:t>
            </a:r>
            <a:r>
              <a:rPr kumimoji="1" lang="en-US" altLang="ko-KR" sz="2000" b="0" spc="-15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16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초성퀴즈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풀어 보아요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28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0DBCE14-3FE5-4A4E-94D4-9CF70A50C569}"/>
              </a:ext>
            </a:extLst>
          </p:cNvPr>
          <p:cNvGrpSpPr/>
          <p:nvPr/>
        </p:nvGrpSpPr>
        <p:grpSpPr>
          <a:xfrm>
            <a:off x="384969" y="1738313"/>
            <a:ext cx="4105275" cy="1228970"/>
            <a:chOff x="438913" y="1052513"/>
            <a:chExt cx="2863087" cy="122897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5579469D-EB2E-4243-A17E-6743E3FE66BE}"/>
                </a:ext>
              </a:extLst>
            </p:cNvPr>
            <p:cNvSpPr/>
            <p:nvPr/>
          </p:nvSpPr>
          <p:spPr>
            <a:xfrm>
              <a:off x="438913" y="1052513"/>
              <a:ext cx="2863087" cy="1228970"/>
            </a:xfrm>
            <a:prstGeom prst="roundRect">
              <a:avLst>
                <a:gd name="adj" fmla="val 10577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417F3F0-6B68-44D8-A907-3140AF962ABE}"/>
                </a:ext>
              </a:extLst>
            </p:cNvPr>
            <p:cNvSpPr txBox="1"/>
            <p:nvPr/>
          </p:nvSpPr>
          <p:spPr>
            <a:xfrm>
              <a:off x="438913" y="1271654"/>
              <a:ext cx="2863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500" b="1" spc="-2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 fontAlgn="ctr">
                <a:lnSpc>
                  <a:spcPct val="100000"/>
                </a:lnSpc>
                <a:defRPr/>
              </a:pPr>
              <a:r>
                <a:rPr kumimoji="1" lang="ko-KR" altLang="en-US" sz="4800" b="0" spc="-15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ㅇㅅㄱㅅ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6C5A4D8E-10FE-4CEA-8508-916F152C7C58}"/>
              </a:ext>
            </a:extLst>
          </p:cNvPr>
          <p:cNvGrpSpPr/>
          <p:nvPr/>
        </p:nvGrpSpPr>
        <p:grpSpPr>
          <a:xfrm>
            <a:off x="4653757" y="1738313"/>
            <a:ext cx="4105275" cy="1228970"/>
            <a:chOff x="438913" y="1052513"/>
            <a:chExt cx="2863087" cy="122897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="" xmlns:a16="http://schemas.microsoft.com/office/drawing/2014/main" id="{AD01AFED-E930-440E-8D1A-835899A1BA94}"/>
                </a:ext>
              </a:extLst>
            </p:cNvPr>
            <p:cNvSpPr/>
            <p:nvPr/>
          </p:nvSpPr>
          <p:spPr>
            <a:xfrm>
              <a:off x="438913" y="1052513"/>
              <a:ext cx="2863087" cy="1228970"/>
            </a:xfrm>
            <a:prstGeom prst="roundRect">
              <a:avLst>
                <a:gd name="adj" fmla="val 10577"/>
              </a:avLst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F620268-A62D-4403-A6EE-6A28B1DCF203}"/>
                </a:ext>
              </a:extLst>
            </p:cNvPr>
            <p:cNvSpPr txBox="1"/>
            <p:nvPr/>
          </p:nvSpPr>
          <p:spPr>
            <a:xfrm>
              <a:off x="438913" y="1271654"/>
              <a:ext cx="2863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500" b="1" spc="-2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 fontAlgn="ctr">
                <a:lnSpc>
                  <a:spcPct val="100000"/>
                </a:lnSpc>
                <a:defRPr/>
              </a:pPr>
              <a:r>
                <a:rPr kumimoji="1" lang="ko-KR" altLang="en-US" sz="4800" b="0" spc="-15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ㅅㅌㅎㄹ ㅂㅈㅅ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B9F74C4-1CA3-4FA1-A0E0-E2AAF94E5AB2}"/>
              </a:ext>
            </a:extLst>
          </p:cNvPr>
          <p:cNvGrpSpPr/>
          <p:nvPr/>
        </p:nvGrpSpPr>
        <p:grpSpPr>
          <a:xfrm>
            <a:off x="384969" y="3338513"/>
            <a:ext cx="4105275" cy="1228970"/>
            <a:chOff x="438913" y="1052513"/>
            <a:chExt cx="2863087" cy="122897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9FD7D9AD-961C-4D81-B78E-1B32667B08BE}"/>
                </a:ext>
              </a:extLst>
            </p:cNvPr>
            <p:cNvSpPr/>
            <p:nvPr/>
          </p:nvSpPr>
          <p:spPr>
            <a:xfrm>
              <a:off x="438913" y="1052513"/>
              <a:ext cx="2863087" cy="1228970"/>
            </a:xfrm>
            <a:prstGeom prst="roundRect">
              <a:avLst>
                <a:gd name="adj" fmla="val 10577"/>
              </a:avLst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B970EFC-4347-46E1-93C9-92B50013A9EE}"/>
                </a:ext>
              </a:extLst>
            </p:cNvPr>
            <p:cNvSpPr txBox="1"/>
            <p:nvPr/>
          </p:nvSpPr>
          <p:spPr>
            <a:xfrm>
              <a:off x="438913" y="1271654"/>
              <a:ext cx="2863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500" b="1" spc="-2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 fontAlgn="ctr">
                <a:lnSpc>
                  <a:spcPct val="100000"/>
                </a:lnSpc>
                <a:defRPr/>
              </a:pPr>
              <a:r>
                <a:rPr kumimoji="1" lang="ko-KR" altLang="en-US" sz="4800" b="0" spc="-15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ㅈㅅㅇㄴㅈ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B818FEFC-0016-40B7-98BA-1DB89E9C2641}"/>
              </a:ext>
            </a:extLst>
          </p:cNvPr>
          <p:cNvGrpSpPr/>
          <p:nvPr/>
        </p:nvGrpSpPr>
        <p:grpSpPr>
          <a:xfrm>
            <a:off x="4653757" y="3338513"/>
            <a:ext cx="4105275" cy="1228970"/>
            <a:chOff x="438913" y="1052513"/>
            <a:chExt cx="2863087" cy="122897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="" xmlns:a16="http://schemas.microsoft.com/office/drawing/2014/main" id="{3AE4521E-B94F-4F69-97B8-8D4148771568}"/>
                </a:ext>
              </a:extLst>
            </p:cNvPr>
            <p:cNvSpPr/>
            <p:nvPr/>
          </p:nvSpPr>
          <p:spPr>
            <a:xfrm>
              <a:off x="438913" y="1052513"/>
              <a:ext cx="2863087" cy="1228970"/>
            </a:xfrm>
            <a:prstGeom prst="roundRect">
              <a:avLst>
                <a:gd name="adj" fmla="val 10577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71164CD-663C-4021-99DD-C622928E66B4}"/>
                </a:ext>
              </a:extLst>
            </p:cNvPr>
            <p:cNvSpPr txBox="1"/>
            <p:nvPr/>
          </p:nvSpPr>
          <p:spPr>
            <a:xfrm>
              <a:off x="438913" y="1271654"/>
              <a:ext cx="2863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500" b="1" spc="-2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 fontAlgn="ctr">
                <a:lnSpc>
                  <a:spcPct val="100000"/>
                </a:lnSpc>
                <a:defRPr/>
              </a:pPr>
              <a:r>
                <a:rPr kumimoji="1" lang="ko-KR" altLang="en-US" sz="4800" b="0" spc="-15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ㅌㅇㄱ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B166A1E1-36F8-4F9C-A675-4E861753778F}"/>
              </a:ext>
            </a:extLst>
          </p:cNvPr>
          <p:cNvGrpSpPr/>
          <p:nvPr/>
        </p:nvGrpSpPr>
        <p:grpSpPr>
          <a:xfrm>
            <a:off x="2519363" y="4938713"/>
            <a:ext cx="4105275" cy="1228970"/>
            <a:chOff x="438913" y="1052513"/>
            <a:chExt cx="2863087" cy="122897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="" xmlns:a16="http://schemas.microsoft.com/office/drawing/2014/main" id="{279429E2-53F8-4ED0-B7BB-2C31A6E239F4}"/>
                </a:ext>
              </a:extLst>
            </p:cNvPr>
            <p:cNvSpPr/>
            <p:nvPr/>
          </p:nvSpPr>
          <p:spPr>
            <a:xfrm>
              <a:off x="438913" y="1052513"/>
              <a:ext cx="2863087" cy="1228970"/>
            </a:xfrm>
            <a:prstGeom prst="roundRect">
              <a:avLst>
                <a:gd name="adj" fmla="val 10577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2C3B14A-0EFB-4687-ACEF-9278DCB5DD6A}"/>
                </a:ext>
              </a:extLst>
            </p:cNvPr>
            <p:cNvSpPr txBox="1"/>
            <p:nvPr/>
          </p:nvSpPr>
          <p:spPr>
            <a:xfrm>
              <a:off x="438913" y="1271654"/>
              <a:ext cx="2863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sz="1500" b="1" spc="-20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pPr algn="ctr" fontAlgn="ctr">
                <a:lnSpc>
                  <a:spcPct val="100000"/>
                </a:lnSpc>
                <a:defRPr/>
              </a:pPr>
              <a:r>
                <a:rPr kumimoji="1" lang="ko-KR" altLang="en-US" sz="4800" b="0" spc="-15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ㅇㅇㅋ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58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7203790" cy="1740733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전기를 만드는 발전소의 종류에 따라 </a:t>
            </a:r>
            <a:r>
              <a:rPr lang="ko-KR" altLang="en-US" sz="200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온실가르</a:t>
            </a: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발생량에 차이가 있음을 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기후변화에 대응하기 위해 우리가 선택해야 할 발전소가 어떤 것인지 근거를 가지고 의견을 말할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1338566" y="4200614"/>
            <a:ext cx="6676849" cy="2404582"/>
            <a:chOff x="1338567" y="4200614"/>
            <a:chExt cx="6528620" cy="2404582"/>
          </a:xfrm>
        </p:grpSpPr>
        <p:sp>
          <p:nvSpPr>
            <p:cNvPr id="36" name="사각형: 둥근 모서리 22">
              <a:extLst>
                <a:ext uri="{FF2B5EF4-FFF2-40B4-BE49-F238E27FC236}">
                  <a16:creationId xmlns:a16="http://schemas.microsoft.com/office/drawing/2014/main" xmlns="" id="{E00E5ED3-7454-4F22-AB73-FFB9D4A47993}"/>
                </a:ext>
              </a:extLst>
            </p:cNvPr>
            <p:cNvSpPr/>
            <p:nvPr/>
          </p:nvSpPr>
          <p:spPr>
            <a:xfrm flipH="1">
              <a:off x="1338567" y="4200614"/>
              <a:ext cx="5031059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196265" y="4458649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동영상 뉴스 시청하기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181503" y="5019488"/>
              <a:ext cx="5427908" cy="830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전기에너지는 어떤 발전소에서 만들까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발전소별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온실가스 발생 요인 알아보기</a:t>
              </a:r>
              <a:endPara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내가 사용하는 전기에너지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온실가스로 바꿔보기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439279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기후변화와 석탄 발전소의 관계 정리하기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함께 보아요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AAD70C39-3B2B-4E21-9B45-29BF8356BEF0}"/>
              </a:ext>
            </a:extLst>
          </p:cNvPr>
          <p:cNvGrpSpPr/>
          <p:nvPr/>
        </p:nvGrpSpPr>
        <p:grpSpPr>
          <a:xfrm>
            <a:off x="-9525" y="1075305"/>
            <a:ext cx="9144000" cy="5284306"/>
            <a:chOff x="0" y="1465466"/>
            <a:chExt cx="9144000" cy="5392534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D38D9EF6-E1C1-4430-AA51-A9E980459376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DE4FE77D-3202-47EF-B256-B1C0689E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1DD82DBC-4DAA-4609-BD99-92CC717A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24" name="그림 23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918C8201-FC30-4E5B-956D-BD625216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DE69408-AFB1-41D1-9C1D-DE27C4798373}"/>
              </a:ext>
            </a:extLst>
          </p:cNvPr>
          <p:cNvSpPr txBox="1"/>
          <p:nvPr/>
        </p:nvSpPr>
        <p:spPr>
          <a:xfrm>
            <a:off x="2959961" y="6120554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</a:t>
            </a:r>
            <a:r>
              <a:rPr lang="ko-KR" altLang="en-US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://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news.naver.com/main/read.nhn?mode=LPOD&amp;mid=tvh&amp;oid=437&amp;aid=0000180402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891A174-A86C-4E45-BA00-2C172F1EB7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" b="11103"/>
          <a:stretch/>
        </p:blipFill>
        <p:spPr>
          <a:xfrm>
            <a:off x="2799402" y="1298333"/>
            <a:ext cx="5340096" cy="31660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154" y="1719316"/>
            <a:ext cx="12001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5B639DCE-DED4-4F2C-A1AA-5C0BA1B9499F}"/>
              </a:ext>
            </a:extLst>
          </p:cNvPr>
          <p:cNvSpPr/>
          <p:nvPr/>
        </p:nvSpPr>
        <p:spPr>
          <a:xfrm>
            <a:off x="1494972" y="2971800"/>
            <a:ext cx="6125028" cy="3421888"/>
          </a:xfrm>
          <a:prstGeom prst="ellipse">
            <a:avLst/>
          </a:prstGeom>
          <a:gradFill>
            <a:gsLst>
              <a:gs pos="91000">
                <a:sysClr val="window" lastClr="FFFFFF">
                  <a:alpha val="0"/>
                </a:sysClr>
              </a:gs>
              <a:gs pos="24000">
                <a:sysClr val="window" lastClr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전기에너지는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발전소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만들까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차트 26">
            <a:extLst>
              <a:ext uri="{FF2B5EF4-FFF2-40B4-BE49-F238E27FC236}">
                <a16:creationId xmlns="" xmlns:a16="http://schemas.microsoft.com/office/drawing/2014/main" id="{59556D9D-159C-4E5F-8E0D-23D5CA8F8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2849715"/>
              </p:ext>
            </p:extLst>
          </p:nvPr>
        </p:nvGraphicFramePr>
        <p:xfrm>
          <a:off x="1524000" y="2416311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840AB74-A103-4B47-B09D-489E6CD61AA4}"/>
              </a:ext>
            </a:extLst>
          </p:cNvPr>
          <p:cNvGrpSpPr/>
          <p:nvPr/>
        </p:nvGrpSpPr>
        <p:grpSpPr>
          <a:xfrm>
            <a:off x="1495425" y="1557060"/>
            <a:ext cx="6153150" cy="462725"/>
            <a:chOff x="2221992" y="1150175"/>
            <a:chExt cx="4700016" cy="462725"/>
          </a:xfrm>
        </p:grpSpPr>
        <p:sp>
          <p:nvSpPr>
            <p:cNvPr id="30" name="모서리가 둥근 직사각형 91">
              <a:extLst>
                <a:ext uri="{FF2B5EF4-FFF2-40B4-BE49-F238E27FC236}">
                  <a16:creationId xmlns="" xmlns:a16="http://schemas.microsoft.com/office/drawing/2014/main" id="{A7A9CF04-8644-4EFE-9607-0560FBDB84A3}"/>
                </a:ext>
              </a:extLst>
            </p:cNvPr>
            <p:cNvSpPr/>
            <p:nvPr/>
          </p:nvSpPr>
          <p:spPr>
            <a:xfrm>
              <a:off x="2221992" y="1157286"/>
              <a:ext cx="4700016" cy="45561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A4CAC"/>
                </a:gs>
                <a:gs pos="54000">
                  <a:srgbClr val="4B5EAB"/>
                </a:gs>
              </a:gsLst>
              <a:lin ang="16200000" scaled="1"/>
            </a:gradFill>
            <a:ln w="3175"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3CF256ED-7552-4A5D-8398-B817CB293E2E}"/>
                </a:ext>
              </a:extLst>
            </p:cNvPr>
            <p:cNvSpPr txBox="1"/>
            <p:nvPr/>
          </p:nvSpPr>
          <p:spPr>
            <a:xfrm>
              <a:off x="2382145" y="1150175"/>
              <a:ext cx="4379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우리나라 에너지원별 발전 비중</a:t>
              </a:r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(2018)</a:t>
              </a:r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CA0779F-5928-47CD-BF22-4FD224429064}"/>
              </a:ext>
            </a:extLst>
          </p:cNvPr>
          <p:cNvSpPr txBox="1"/>
          <p:nvPr/>
        </p:nvSpPr>
        <p:spPr>
          <a:xfrm>
            <a:off x="5236963" y="3312885"/>
            <a:ext cx="1401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유연탄</a:t>
            </a:r>
            <a:endParaRPr lang="en-US" altLang="ko-KR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42%</a:t>
            </a:r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D4ADF26-48D3-475C-8ACE-23EF21FFA51F}"/>
              </a:ext>
            </a:extLst>
          </p:cNvPr>
          <p:cNvSpPr txBox="1"/>
          <p:nvPr/>
        </p:nvSpPr>
        <p:spPr>
          <a:xfrm>
            <a:off x="3280211" y="4254844"/>
            <a:ext cx="122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LNG</a:t>
            </a:r>
          </a:p>
          <a:p>
            <a:pPr algn="ctr"/>
            <a:r>
              <a: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27%</a:t>
            </a:r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BC92FFE8-5827-4C18-9D78-B57AFEE03D89}"/>
              </a:ext>
            </a:extLst>
          </p:cNvPr>
          <p:cNvSpPr txBox="1"/>
          <p:nvPr/>
        </p:nvSpPr>
        <p:spPr>
          <a:xfrm>
            <a:off x="6199903" y="5579363"/>
            <a:ext cx="1280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유류</a:t>
            </a:r>
            <a:endParaRPr lang="en-US" altLang="ko-KR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1%</a:t>
            </a:r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0599793-F1AB-4ADD-A2EF-F217B8AF73D4}"/>
              </a:ext>
            </a:extLst>
          </p:cNvPr>
          <p:cNvSpPr txBox="1"/>
          <p:nvPr/>
        </p:nvSpPr>
        <p:spPr>
          <a:xfrm>
            <a:off x="2447085" y="3146102"/>
            <a:ext cx="1334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원자력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23%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BE04F68-FBE8-44D8-877F-396D574E73BF}"/>
              </a:ext>
            </a:extLst>
          </p:cNvPr>
          <p:cNvSpPr txBox="1"/>
          <p:nvPr/>
        </p:nvSpPr>
        <p:spPr>
          <a:xfrm>
            <a:off x="2816200" y="2208722"/>
            <a:ext cx="10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신재생계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6%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="" xmlns:a16="http://schemas.microsoft.com/office/drawing/2014/main" id="{2F2AABA9-CEC5-418D-BCBE-88D3AA97F0F9}"/>
              </a:ext>
            </a:extLst>
          </p:cNvPr>
          <p:cNvSpPr/>
          <p:nvPr/>
        </p:nvSpPr>
        <p:spPr>
          <a:xfrm>
            <a:off x="3781425" y="2571750"/>
            <a:ext cx="323850" cy="323850"/>
          </a:xfrm>
          <a:custGeom>
            <a:avLst/>
            <a:gdLst>
              <a:gd name="connsiteX0" fmla="*/ 323850 w 323850"/>
              <a:gd name="connsiteY0" fmla="*/ 323850 h 323850"/>
              <a:gd name="connsiteX1" fmla="*/ 323850 w 323850"/>
              <a:gd name="connsiteY1" fmla="*/ 0 h 323850"/>
              <a:gd name="connsiteX2" fmla="*/ 0 w 323850"/>
              <a:gd name="connsiteY2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" h="323850">
                <a:moveTo>
                  <a:pt x="323850" y="323850"/>
                </a:moveTo>
                <a:lnTo>
                  <a:pt x="323850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AAF22E2-6EC6-4C8E-B37D-1A3078B5AB48}"/>
              </a:ext>
            </a:extLst>
          </p:cNvPr>
          <p:cNvSpPr txBox="1"/>
          <p:nvPr/>
        </p:nvSpPr>
        <p:spPr>
          <a:xfrm>
            <a:off x="4571719" y="2237297"/>
            <a:ext cx="845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양수</a:t>
            </a:r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1%</a:t>
            </a:r>
            <a:endParaRPr lang="ko-KR" altLang="en-US" sz="12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="" xmlns:a16="http://schemas.microsoft.com/office/drawing/2014/main" id="{0316A611-D874-49A1-B0A5-70A1FDBB85C7}"/>
              </a:ext>
            </a:extLst>
          </p:cNvPr>
          <p:cNvSpPr/>
          <p:nvPr/>
        </p:nvSpPr>
        <p:spPr>
          <a:xfrm flipH="1">
            <a:off x="4502649" y="2571750"/>
            <a:ext cx="323849" cy="323850"/>
          </a:xfrm>
          <a:custGeom>
            <a:avLst/>
            <a:gdLst>
              <a:gd name="connsiteX0" fmla="*/ 323850 w 323850"/>
              <a:gd name="connsiteY0" fmla="*/ 323850 h 323850"/>
              <a:gd name="connsiteX1" fmla="*/ 323850 w 323850"/>
              <a:gd name="connsiteY1" fmla="*/ 0 h 323850"/>
              <a:gd name="connsiteX2" fmla="*/ 0 w 323850"/>
              <a:gd name="connsiteY2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" h="323850">
                <a:moveTo>
                  <a:pt x="323850" y="323850"/>
                </a:moveTo>
                <a:lnTo>
                  <a:pt x="323850" y="0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="" xmlns:a16="http://schemas.microsoft.com/office/drawing/2014/main" id="{29F6FA17-DE6B-4F37-BF39-14006A8DD71F}"/>
              </a:ext>
            </a:extLst>
          </p:cNvPr>
          <p:cNvSpPr/>
          <p:nvPr/>
        </p:nvSpPr>
        <p:spPr>
          <a:xfrm>
            <a:off x="4600575" y="2676525"/>
            <a:ext cx="1114425" cy="190500"/>
          </a:xfrm>
          <a:custGeom>
            <a:avLst/>
            <a:gdLst>
              <a:gd name="connsiteX0" fmla="*/ 0 w 1114425"/>
              <a:gd name="connsiteY0" fmla="*/ 190500 h 190500"/>
              <a:gd name="connsiteX1" fmla="*/ 1114425 w 1114425"/>
              <a:gd name="connsiteY1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425" h="190500">
                <a:moveTo>
                  <a:pt x="0" y="190500"/>
                </a:moveTo>
                <a:lnTo>
                  <a:pt x="1114425" y="0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A38858DE-A4F7-41D3-BE86-C610F1204B3D}"/>
              </a:ext>
            </a:extLst>
          </p:cNvPr>
          <p:cNvSpPr txBox="1"/>
          <p:nvPr/>
        </p:nvSpPr>
        <p:spPr>
          <a:xfrm>
            <a:off x="5445905" y="2292945"/>
            <a:ext cx="98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무연탄</a:t>
            </a:r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0%</a:t>
            </a:r>
            <a:endParaRPr lang="ko-KR" altLang="en-US" sz="12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="" xmlns:a16="http://schemas.microsoft.com/office/drawing/2014/main" id="{C8CE67CB-396D-4EDF-B112-B810ABC6E449}"/>
              </a:ext>
            </a:extLst>
          </p:cNvPr>
          <p:cNvSpPr/>
          <p:nvPr/>
        </p:nvSpPr>
        <p:spPr>
          <a:xfrm>
            <a:off x="5981700" y="5613400"/>
            <a:ext cx="508000" cy="393700"/>
          </a:xfrm>
          <a:custGeom>
            <a:avLst/>
            <a:gdLst>
              <a:gd name="connsiteX0" fmla="*/ 0 w 508000"/>
              <a:gd name="connsiteY0" fmla="*/ 0 h 393700"/>
              <a:gd name="connsiteX1" fmla="*/ 0 w 508000"/>
              <a:gd name="connsiteY1" fmla="*/ 393700 h 393700"/>
              <a:gd name="connsiteX2" fmla="*/ 508000 w 5080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000" h="393700">
                <a:moveTo>
                  <a:pt x="0" y="0"/>
                </a:moveTo>
                <a:lnTo>
                  <a:pt x="0" y="393700"/>
                </a:lnTo>
                <a:lnTo>
                  <a:pt x="508000" y="393700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73D44489-524A-4320-8C9C-6D572D68F87F}"/>
              </a:ext>
            </a:extLst>
          </p:cNvPr>
          <p:cNvSpPr/>
          <p:nvPr/>
        </p:nvSpPr>
        <p:spPr>
          <a:xfrm>
            <a:off x="1494972" y="2971800"/>
            <a:ext cx="6125028" cy="3421888"/>
          </a:xfrm>
          <a:prstGeom prst="ellipse">
            <a:avLst/>
          </a:prstGeom>
          <a:gradFill>
            <a:gsLst>
              <a:gs pos="91000">
                <a:sysClr val="window" lastClr="FFFFFF">
                  <a:alpha val="0"/>
                </a:sysClr>
              </a:gs>
              <a:gs pos="24000">
                <a:sysClr val="window" lastClr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전기에너지는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발전소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만들까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차트 26">
            <a:extLst>
              <a:ext uri="{FF2B5EF4-FFF2-40B4-BE49-F238E27FC236}">
                <a16:creationId xmlns="" xmlns:a16="http://schemas.microsoft.com/office/drawing/2014/main" id="{59556D9D-159C-4E5F-8E0D-23D5CA8F8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507165"/>
              </p:ext>
            </p:extLst>
          </p:nvPr>
        </p:nvGraphicFramePr>
        <p:xfrm>
          <a:off x="1524000" y="2416311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1C7DBF6E-14CD-4F72-9B6C-1603ABCB345F}"/>
              </a:ext>
            </a:extLst>
          </p:cNvPr>
          <p:cNvGrpSpPr/>
          <p:nvPr/>
        </p:nvGrpSpPr>
        <p:grpSpPr>
          <a:xfrm>
            <a:off x="1495425" y="1557060"/>
            <a:ext cx="6153150" cy="462725"/>
            <a:chOff x="2221992" y="1150175"/>
            <a:chExt cx="4700016" cy="462725"/>
          </a:xfrm>
        </p:grpSpPr>
        <p:sp>
          <p:nvSpPr>
            <p:cNvPr id="22" name="모서리가 둥근 직사각형 91">
              <a:extLst>
                <a:ext uri="{FF2B5EF4-FFF2-40B4-BE49-F238E27FC236}">
                  <a16:creationId xmlns="" xmlns:a16="http://schemas.microsoft.com/office/drawing/2014/main" id="{A95C866C-2736-4C7A-A870-666E27B9B906}"/>
                </a:ext>
              </a:extLst>
            </p:cNvPr>
            <p:cNvSpPr/>
            <p:nvPr/>
          </p:nvSpPr>
          <p:spPr>
            <a:xfrm>
              <a:off x="2221992" y="1157286"/>
              <a:ext cx="4700016" cy="45561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A4CAC"/>
                </a:gs>
                <a:gs pos="54000">
                  <a:srgbClr val="4B5EAB"/>
                </a:gs>
              </a:gsLst>
              <a:lin ang="16200000" scaled="1"/>
            </a:gradFill>
            <a:ln w="3175"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DB4C3916-6C35-4FBC-8CB2-A0A63BCF40B9}"/>
                </a:ext>
              </a:extLst>
            </p:cNvPr>
            <p:cNvSpPr txBox="1"/>
            <p:nvPr/>
          </p:nvSpPr>
          <p:spPr>
            <a:xfrm>
              <a:off x="2382145" y="1150175"/>
              <a:ext cx="4379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우리나라 신재생에너지원별 발전비중</a:t>
              </a:r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(2018)</a:t>
              </a:r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069F8F-A449-4094-9516-3EDB2A1419F7}"/>
              </a:ext>
            </a:extLst>
          </p:cNvPr>
          <p:cNvSpPr txBox="1"/>
          <p:nvPr/>
        </p:nvSpPr>
        <p:spPr>
          <a:xfrm>
            <a:off x="4601028" y="3484988"/>
            <a:ext cx="237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폐기물</a:t>
            </a:r>
            <a:endParaRPr lang="en-US" altLang="ko-KR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50.9%</a:t>
            </a:r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5F77536-BED1-4A0E-93E6-0E24F7646D4C}"/>
              </a:ext>
            </a:extLst>
          </p:cNvPr>
          <p:cNvSpPr txBox="1"/>
          <p:nvPr/>
        </p:nvSpPr>
        <p:spPr>
          <a:xfrm>
            <a:off x="2358077" y="3987000"/>
            <a:ext cx="237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바이오</a:t>
            </a:r>
            <a:endParaRPr lang="en-US" altLang="ko-KR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24.9%</a:t>
            </a:r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C5C01E6-A533-4E02-A54F-882EDA1C60AE}"/>
              </a:ext>
            </a:extLst>
          </p:cNvPr>
          <p:cNvSpPr txBox="1"/>
          <p:nvPr/>
        </p:nvSpPr>
        <p:spPr>
          <a:xfrm>
            <a:off x="4024355" y="2250696"/>
            <a:ext cx="10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연료전지</a:t>
            </a:r>
            <a:endParaRPr lang="en-US" altLang="ko-KR" sz="1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2.1%</a:t>
            </a: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45378ED-A396-4559-B87B-C342752F470A}"/>
              </a:ext>
            </a:extLst>
          </p:cNvPr>
          <p:cNvSpPr txBox="1"/>
          <p:nvPr/>
        </p:nvSpPr>
        <p:spPr>
          <a:xfrm>
            <a:off x="3351627" y="2290743"/>
            <a:ext cx="10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IGCC</a:t>
            </a:r>
          </a:p>
          <a:p>
            <a:pPr algn="ctr"/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2.0%</a:t>
            </a:r>
            <a:endParaRPr lang="ko-KR" altLang="en-US" sz="1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2A7779-E403-49D3-99B2-06CF69356B4A}"/>
              </a:ext>
            </a:extLst>
          </p:cNvPr>
          <p:cNvSpPr txBox="1"/>
          <p:nvPr/>
        </p:nvSpPr>
        <p:spPr>
          <a:xfrm>
            <a:off x="3196591" y="2959100"/>
            <a:ext cx="10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태양광</a:t>
            </a:r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11.1%</a:t>
            </a:r>
            <a:endParaRPr lang="ko-KR" altLang="en-US" sz="12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EA6622C-BEDC-4932-81FF-F26A33C5CD7F}"/>
              </a:ext>
            </a:extLst>
          </p:cNvPr>
          <p:cNvSpPr txBox="1"/>
          <p:nvPr/>
        </p:nvSpPr>
        <p:spPr>
          <a:xfrm>
            <a:off x="1874161" y="2842928"/>
            <a:ext cx="1095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중력</a:t>
            </a:r>
            <a:endParaRPr lang="en-US" altLang="ko-KR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2.9%</a:t>
            </a: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FDA693C-52B4-48D4-B1D5-6B8240EF1755}"/>
              </a:ext>
            </a:extLst>
          </p:cNvPr>
          <p:cNvSpPr txBox="1"/>
          <p:nvPr/>
        </p:nvSpPr>
        <p:spPr>
          <a:xfrm>
            <a:off x="1522993" y="3128469"/>
            <a:ext cx="1095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수력</a:t>
            </a:r>
            <a:endParaRPr lang="en-US" altLang="ko-KR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4.0%</a:t>
            </a: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609B35A-A481-4DDC-9B47-A1888BADD7A7}"/>
              </a:ext>
            </a:extLst>
          </p:cNvPr>
          <p:cNvSpPr txBox="1"/>
          <p:nvPr/>
        </p:nvSpPr>
        <p:spPr>
          <a:xfrm>
            <a:off x="725572" y="3529901"/>
            <a:ext cx="1095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해양</a:t>
            </a:r>
            <a:r>
              <a:rPr lang="en-US" altLang="ko-KR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0.6%</a:t>
            </a:r>
            <a:endParaRPr lang="ko-KR" altLang="en-US" sz="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358FF90-A7C3-46D0-B160-522DCEFBB291}"/>
              </a:ext>
            </a:extLst>
          </p:cNvPr>
          <p:cNvSpPr txBox="1"/>
          <p:nvPr/>
        </p:nvSpPr>
        <p:spPr>
          <a:xfrm>
            <a:off x="212725" y="3610130"/>
            <a:ext cx="1095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지열</a:t>
            </a:r>
            <a:r>
              <a:rPr lang="en-US" altLang="ko-KR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1.2%</a:t>
            </a:r>
            <a:endParaRPr lang="ko-KR" altLang="en-US" sz="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0602133-4723-4240-9A20-B0C3DB490BFB}"/>
              </a:ext>
            </a:extLst>
          </p:cNvPr>
          <p:cNvSpPr txBox="1"/>
          <p:nvPr/>
        </p:nvSpPr>
        <p:spPr>
          <a:xfrm>
            <a:off x="682071" y="4007557"/>
            <a:ext cx="1095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태양열</a:t>
            </a:r>
            <a:r>
              <a:rPr lang="en-US" altLang="ko-KR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0.2%</a:t>
            </a:r>
            <a:endParaRPr lang="ko-KR" altLang="en-US" sz="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34DE1B5-8617-42B6-8163-5B0801673BFD}"/>
              </a:ext>
            </a:extLst>
          </p:cNvPr>
          <p:cNvSpPr txBox="1"/>
          <p:nvPr/>
        </p:nvSpPr>
        <p:spPr>
          <a:xfrm>
            <a:off x="682071" y="4155162"/>
            <a:ext cx="1095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수열</a:t>
            </a:r>
            <a:r>
              <a:rPr lang="en-US" altLang="ko-KR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0.1%</a:t>
            </a:r>
            <a:endParaRPr lang="ko-KR" altLang="en-US" sz="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="" xmlns:a16="http://schemas.microsoft.com/office/drawing/2014/main" id="{FE98938C-FF48-48E4-969D-E2E43BA6A5FE}"/>
              </a:ext>
            </a:extLst>
          </p:cNvPr>
          <p:cNvSpPr/>
          <p:nvPr/>
        </p:nvSpPr>
        <p:spPr>
          <a:xfrm>
            <a:off x="1511300" y="3663950"/>
            <a:ext cx="619125" cy="0"/>
          </a:xfrm>
          <a:custGeom>
            <a:avLst/>
            <a:gdLst>
              <a:gd name="connsiteX0" fmla="*/ 619125 w 619125"/>
              <a:gd name="connsiteY0" fmla="*/ 0 h 0"/>
              <a:gd name="connsiteX1" fmla="*/ 0 w 619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9125">
                <a:moveTo>
                  <a:pt x="619125" y="0"/>
                </a:moveTo>
                <a:lnTo>
                  <a:pt x="0" y="0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="" xmlns:a16="http://schemas.microsoft.com/office/drawing/2014/main" id="{F34D4201-1413-45E0-84C8-2C28B4A5B8EC}"/>
              </a:ext>
            </a:extLst>
          </p:cNvPr>
          <p:cNvSpPr/>
          <p:nvPr/>
        </p:nvSpPr>
        <p:spPr>
          <a:xfrm>
            <a:off x="1009650" y="3727450"/>
            <a:ext cx="1104900" cy="0"/>
          </a:xfrm>
          <a:custGeom>
            <a:avLst/>
            <a:gdLst>
              <a:gd name="connsiteX0" fmla="*/ 1104900 w 1104900"/>
              <a:gd name="connsiteY0" fmla="*/ 0 h 0"/>
              <a:gd name="connsiteX1" fmla="*/ 0 w 1104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4900">
                <a:moveTo>
                  <a:pt x="1104900" y="0"/>
                </a:moveTo>
                <a:lnTo>
                  <a:pt x="0" y="0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="" xmlns:a16="http://schemas.microsoft.com/office/drawing/2014/main" id="{43810722-DD38-46CC-9886-F6443DCD8EE6}"/>
              </a:ext>
            </a:extLst>
          </p:cNvPr>
          <p:cNvSpPr/>
          <p:nvPr/>
        </p:nvSpPr>
        <p:spPr>
          <a:xfrm>
            <a:off x="1298575" y="3819525"/>
            <a:ext cx="698500" cy="177800"/>
          </a:xfrm>
          <a:custGeom>
            <a:avLst/>
            <a:gdLst>
              <a:gd name="connsiteX0" fmla="*/ 698500 w 698500"/>
              <a:gd name="connsiteY0" fmla="*/ 0 h 177800"/>
              <a:gd name="connsiteX1" fmla="*/ 0 w 698500"/>
              <a:gd name="connsiteY1" fmla="*/ 0 h 177800"/>
              <a:gd name="connsiteX2" fmla="*/ 0 w 698500"/>
              <a:gd name="connsiteY2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177800">
                <a:moveTo>
                  <a:pt x="698500" y="0"/>
                </a:moveTo>
                <a:lnTo>
                  <a:pt x="0" y="0"/>
                </a:lnTo>
                <a:lnTo>
                  <a:pt x="0" y="177800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54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73D44489-524A-4320-8C9C-6D572D68F87F}"/>
              </a:ext>
            </a:extLst>
          </p:cNvPr>
          <p:cNvSpPr/>
          <p:nvPr/>
        </p:nvSpPr>
        <p:spPr>
          <a:xfrm>
            <a:off x="1987641" y="2862729"/>
            <a:ext cx="5139690" cy="2871406"/>
          </a:xfrm>
          <a:prstGeom prst="ellipse">
            <a:avLst/>
          </a:prstGeom>
          <a:gradFill>
            <a:gsLst>
              <a:gs pos="91000">
                <a:sysClr val="window" lastClr="FFFFFF">
                  <a:alpha val="0"/>
                </a:sysClr>
              </a:gs>
              <a:gs pos="24000">
                <a:sysClr val="window" lastClr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spc="-15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="" xmlns:a16="http://schemas.microsoft.com/office/drawing/2014/main" id="{EEF80D0A-48E1-4B20-9016-69E4FEBFA960}"/>
              </a:ext>
            </a:extLst>
          </p:cNvPr>
          <p:cNvSpPr/>
          <p:nvPr/>
        </p:nvSpPr>
        <p:spPr>
          <a:xfrm>
            <a:off x="4602479" y="2674620"/>
            <a:ext cx="2801620" cy="2598420"/>
          </a:xfrm>
          <a:custGeom>
            <a:avLst/>
            <a:gdLst>
              <a:gd name="connsiteX0" fmla="*/ 0 w 3093720"/>
              <a:gd name="connsiteY0" fmla="*/ 0 h 2598420"/>
              <a:gd name="connsiteX1" fmla="*/ 3093720 w 3093720"/>
              <a:gd name="connsiteY1" fmla="*/ 91440 h 2598420"/>
              <a:gd name="connsiteX2" fmla="*/ 3093720 w 3093720"/>
              <a:gd name="connsiteY2" fmla="*/ 2255520 h 2598420"/>
              <a:gd name="connsiteX3" fmla="*/ 289560 w 3093720"/>
              <a:gd name="connsiteY3" fmla="*/ 2598420 h 2598420"/>
              <a:gd name="connsiteX4" fmla="*/ 0 w 3093720"/>
              <a:gd name="connsiteY4" fmla="*/ 0 h 2598420"/>
              <a:gd name="connsiteX0" fmla="*/ 0 w 3093720"/>
              <a:gd name="connsiteY0" fmla="*/ 0 h 2598420"/>
              <a:gd name="connsiteX1" fmla="*/ 3093720 w 3093720"/>
              <a:gd name="connsiteY1" fmla="*/ 91440 h 2598420"/>
              <a:gd name="connsiteX2" fmla="*/ 2928620 w 3093720"/>
              <a:gd name="connsiteY2" fmla="*/ 2252345 h 2598420"/>
              <a:gd name="connsiteX3" fmla="*/ 289560 w 3093720"/>
              <a:gd name="connsiteY3" fmla="*/ 2598420 h 2598420"/>
              <a:gd name="connsiteX4" fmla="*/ 0 w 3093720"/>
              <a:gd name="connsiteY4" fmla="*/ 0 h 2598420"/>
              <a:gd name="connsiteX0" fmla="*/ 0 w 2941320"/>
              <a:gd name="connsiteY0" fmla="*/ 0 h 2598420"/>
              <a:gd name="connsiteX1" fmla="*/ 2941320 w 2941320"/>
              <a:gd name="connsiteY1" fmla="*/ 88265 h 2598420"/>
              <a:gd name="connsiteX2" fmla="*/ 2928620 w 2941320"/>
              <a:gd name="connsiteY2" fmla="*/ 2252345 h 2598420"/>
              <a:gd name="connsiteX3" fmla="*/ 289560 w 2941320"/>
              <a:gd name="connsiteY3" fmla="*/ 2598420 h 2598420"/>
              <a:gd name="connsiteX4" fmla="*/ 0 w 2941320"/>
              <a:gd name="connsiteY4" fmla="*/ 0 h 2598420"/>
              <a:gd name="connsiteX0" fmla="*/ 0 w 2928717"/>
              <a:gd name="connsiteY0" fmla="*/ 0 h 2598420"/>
              <a:gd name="connsiteX1" fmla="*/ 2801620 w 2928717"/>
              <a:gd name="connsiteY1" fmla="*/ 94615 h 2598420"/>
              <a:gd name="connsiteX2" fmla="*/ 2928620 w 2928717"/>
              <a:gd name="connsiteY2" fmla="*/ 2252345 h 2598420"/>
              <a:gd name="connsiteX3" fmla="*/ 289560 w 2928717"/>
              <a:gd name="connsiteY3" fmla="*/ 2598420 h 2598420"/>
              <a:gd name="connsiteX4" fmla="*/ 0 w 2928717"/>
              <a:gd name="connsiteY4" fmla="*/ 0 h 2598420"/>
              <a:gd name="connsiteX0" fmla="*/ 0 w 2801620"/>
              <a:gd name="connsiteY0" fmla="*/ 0 h 2598420"/>
              <a:gd name="connsiteX1" fmla="*/ 2801620 w 2801620"/>
              <a:gd name="connsiteY1" fmla="*/ 94615 h 2598420"/>
              <a:gd name="connsiteX2" fmla="*/ 2782570 w 2801620"/>
              <a:gd name="connsiteY2" fmla="*/ 2258695 h 2598420"/>
              <a:gd name="connsiteX3" fmla="*/ 289560 w 2801620"/>
              <a:gd name="connsiteY3" fmla="*/ 2598420 h 2598420"/>
              <a:gd name="connsiteX4" fmla="*/ 0 w 2801620"/>
              <a:gd name="connsiteY4" fmla="*/ 0 h 259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1620" h="2598420">
                <a:moveTo>
                  <a:pt x="0" y="0"/>
                </a:moveTo>
                <a:lnTo>
                  <a:pt x="2801620" y="94615"/>
                </a:lnTo>
                <a:cubicBezTo>
                  <a:pt x="2797387" y="815975"/>
                  <a:pt x="2786803" y="1537335"/>
                  <a:pt x="2782570" y="2258695"/>
                </a:cubicBezTo>
                <a:lnTo>
                  <a:pt x="289560" y="259842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22000">
                <a:schemeClr val="tx1">
                  <a:lumMod val="50000"/>
                  <a:lumOff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전기에너지는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발전소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만들까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차트 26">
            <a:extLst>
              <a:ext uri="{FF2B5EF4-FFF2-40B4-BE49-F238E27FC236}">
                <a16:creationId xmlns="" xmlns:a16="http://schemas.microsoft.com/office/drawing/2014/main" id="{59556D9D-159C-4E5F-8E0D-23D5CA8F8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723326"/>
              </p:ext>
            </p:extLst>
          </p:nvPr>
        </p:nvGraphicFramePr>
        <p:xfrm>
          <a:off x="2014333" y="2358888"/>
          <a:ext cx="5115334" cy="3410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1C7DBF6E-14CD-4F72-9B6C-1603ABCB345F}"/>
              </a:ext>
            </a:extLst>
          </p:cNvPr>
          <p:cNvGrpSpPr/>
          <p:nvPr/>
        </p:nvGrpSpPr>
        <p:grpSpPr>
          <a:xfrm>
            <a:off x="1417326" y="1557060"/>
            <a:ext cx="6309354" cy="462725"/>
            <a:chOff x="2162337" y="1150175"/>
            <a:chExt cx="4819331" cy="462725"/>
          </a:xfrm>
        </p:grpSpPr>
        <p:sp>
          <p:nvSpPr>
            <p:cNvPr id="22" name="모서리가 둥근 직사각형 91">
              <a:extLst>
                <a:ext uri="{FF2B5EF4-FFF2-40B4-BE49-F238E27FC236}">
                  <a16:creationId xmlns="" xmlns:a16="http://schemas.microsoft.com/office/drawing/2014/main" id="{A95C866C-2736-4C7A-A870-666E27B9B906}"/>
                </a:ext>
              </a:extLst>
            </p:cNvPr>
            <p:cNvSpPr/>
            <p:nvPr/>
          </p:nvSpPr>
          <p:spPr>
            <a:xfrm>
              <a:off x="2221992" y="1157286"/>
              <a:ext cx="4700016" cy="45561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4A4CAC"/>
                </a:gs>
                <a:gs pos="54000">
                  <a:srgbClr val="4B5EAB"/>
                </a:gs>
              </a:gsLst>
              <a:lin ang="16200000" scaled="1"/>
            </a:gradFill>
            <a:ln w="3175"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DB4C3916-6C35-4FBC-8CB2-A0A63BCF40B9}"/>
                </a:ext>
              </a:extLst>
            </p:cNvPr>
            <p:cNvSpPr txBox="1"/>
            <p:nvPr/>
          </p:nvSpPr>
          <p:spPr>
            <a:xfrm>
              <a:off x="2162337" y="1150175"/>
              <a:ext cx="4819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독일의 </a:t>
              </a:r>
              <a:r>
                <a:rPr lang="ko-KR" altLang="en-US" sz="24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에너지원별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발전 비중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2018)</a:t>
              </a:r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415D1E48-01BA-44BF-920B-5D3AC64A2C0B}"/>
              </a:ext>
            </a:extLst>
          </p:cNvPr>
          <p:cNvGrpSpPr/>
          <p:nvPr/>
        </p:nvGrpSpPr>
        <p:grpSpPr>
          <a:xfrm>
            <a:off x="585946" y="2658443"/>
            <a:ext cx="357752" cy="2272332"/>
            <a:chOff x="640249" y="2658443"/>
            <a:chExt cx="249145" cy="1960230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D5787393-6DA0-43E4-9CA4-A72C850E5C36}"/>
                </a:ext>
              </a:extLst>
            </p:cNvPr>
            <p:cNvSpPr/>
            <p:nvPr/>
          </p:nvSpPr>
          <p:spPr>
            <a:xfrm>
              <a:off x="640249" y="2658443"/>
              <a:ext cx="249145" cy="1960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0D17E09A-903E-4C17-B554-87EFA55F59AB}"/>
                </a:ext>
              </a:extLst>
            </p:cNvPr>
            <p:cNvSpPr/>
            <p:nvPr/>
          </p:nvSpPr>
          <p:spPr>
            <a:xfrm>
              <a:off x="640249" y="3982017"/>
              <a:ext cx="249145" cy="6366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710DB90E-B60C-4016-9300-C96547C8A763}"/>
              </a:ext>
            </a:extLst>
          </p:cNvPr>
          <p:cNvGrpSpPr/>
          <p:nvPr/>
        </p:nvGrpSpPr>
        <p:grpSpPr>
          <a:xfrm>
            <a:off x="1166249" y="2658443"/>
            <a:ext cx="357752" cy="2272332"/>
            <a:chOff x="1457442" y="2658443"/>
            <a:chExt cx="249145" cy="1960230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2C3223B1-5BF0-430C-B559-329E5F3BC276}"/>
                </a:ext>
              </a:extLst>
            </p:cNvPr>
            <p:cNvSpPr/>
            <p:nvPr/>
          </p:nvSpPr>
          <p:spPr>
            <a:xfrm>
              <a:off x="1457442" y="2658443"/>
              <a:ext cx="249145" cy="1960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6EB55CE3-C666-45E6-9D36-E8E9B2B03C8D}"/>
                </a:ext>
              </a:extLst>
            </p:cNvPr>
            <p:cNvSpPr/>
            <p:nvPr/>
          </p:nvSpPr>
          <p:spPr>
            <a:xfrm>
              <a:off x="1457442" y="3942924"/>
              <a:ext cx="249145" cy="6757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EC33B703-0741-4BC8-A9ED-85D669873757}"/>
              </a:ext>
            </a:extLst>
          </p:cNvPr>
          <p:cNvGrpSpPr/>
          <p:nvPr/>
        </p:nvGrpSpPr>
        <p:grpSpPr>
          <a:xfrm>
            <a:off x="7357650" y="2766060"/>
            <a:ext cx="1076325" cy="2164715"/>
            <a:chOff x="8162925" y="2971800"/>
            <a:chExt cx="723900" cy="1562101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6A6C35FD-7607-4477-95BA-AC7F05D1B661}"/>
                </a:ext>
              </a:extLst>
            </p:cNvPr>
            <p:cNvSpPr/>
            <p:nvPr/>
          </p:nvSpPr>
          <p:spPr>
            <a:xfrm>
              <a:off x="8162925" y="2971800"/>
              <a:ext cx="723900" cy="6540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D07069FC-D7BB-42FE-BFC1-4511040E41E7}"/>
                </a:ext>
              </a:extLst>
            </p:cNvPr>
            <p:cNvSpPr/>
            <p:nvPr/>
          </p:nvSpPr>
          <p:spPr>
            <a:xfrm>
              <a:off x="8162925" y="3608780"/>
              <a:ext cx="723900" cy="13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48ED92D7-BD66-42D0-A61E-C7F905D42F6E}"/>
                </a:ext>
              </a:extLst>
            </p:cNvPr>
            <p:cNvSpPr/>
            <p:nvPr/>
          </p:nvSpPr>
          <p:spPr>
            <a:xfrm>
              <a:off x="8162925" y="3744314"/>
              <a:ext cx="723900" cy="3196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9FCFD52F-B642-4F95-9382-E74D63E2F2D7}"/>
                </a:ext>
              </a:extLst>
            </p:cNvPr>
            <p:cNvSpPr/>
            <p:nvPr/>
          </p:nvSpPr>
          <p:spPr>
            <a:xfrm>
              <a:off x="8162925" y="4063999"/>
              <a:ext cx="723900" cy="35560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EDCA4DD0-BFAF-4942-A426-10DDE1A7817A}"/>
                </a:ext>
              </a:extLst>
            </p:cNvPr>
            <p:cNvSpPr/>
            <p:nvPr/>
          </p:nvSpPr>
          <p:spPr>
            <a:xfrm>
              <a:off x="8162925" y="4419601"/>
              <a:ext cx="723900" cy="1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AC82BE9-B8F8-406B-8D13-962511478F3C}"/>
              </a:ext>
            </a:extLst>
          </p:cNvPr>
          <p:cNvSpPr txBox="1"/>
          <p:nvPr/>
        </p:nvSpPr>
        <p:spPr>
          <a:xfrm>
            <a:off x="4395288" y="3010297"/>
            <a:ext cx="23740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재생에너지</a:t>
            </a:r>
            <a:endParaRPr lang="en-US" altLang="ko-KR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35.2%(33.1%)</a:t>
            </a: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54AC007-63D3-4FEB-B367-A5B97E939086}"/>
              </a:ext>
            </a:extLst>
          </p:cNvPr>
          <p:cNvSpPr txBox="1"/>
          <p:nvPr/>
        </p:nvSpPr>
        <p:spPr>
          <a:xfrm>
            <a:off x="5576076" y="5677650"/>
            <a:ext cx="5710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AG </a:t>
            </a:r>
            <a:r>
              <a:rPr lang="en-US" altLang="ko-KR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Energiebilanzen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(2018), *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예비 데이터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**</a:t>
            </a:r>
            <a:r>
              <a:rPr lang="ko-KR" altLang="en-US" sz="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생분해성</a:t>
            </a:r>
            <a:r>
              <a:rPr lang="ko-KR" altLang="en-US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가정 폐기물 포함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B711F24-B08A-407C-BCA2-B14F5DB9CFFF}"/>
              </a:ext>
            </a:extLst>
          </p:cNvPr>
          <p:cNvSpPr txBox="1"/>
          <p:nvPr/>
        </p:nvSpPr>
        <p:spPr>
          <a:xfrm>
            <a:off x="3640908" y="3990655"/>
            <a:ext cx="23740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갈탄</a:t>
            </a:r>
            <a:endParaRPr lang="en-US" altLang="ko-KR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22.5%(22.7%)</a:t>
            </a:r>
            <a:endParaRPr lang="ko-KR" altLang="en-US" sz="1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D4A48EF-3074-4594-9DD2-BDAEBB055561}"/>
              </a:ext>
            </a:extLst>
          </p:cNvPr>
          <p:cNvSpPr txBox="1"/>
          <p:nvPr/>
        </p:nvSpPr>
        <p:spPr>
          <a:xfrm>
            <a:off x="1868250" y="3845424"/>
            <a:ext cx="2374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무연탄</a:t>
            </a:r>
            <a:endParaRPr lang="en-US" altLang="ko-KR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12.8%(14.3%)</a:t>
            </a:r>
            <a:endParaRPr lang="ko-KR" altLang="en-US" sz="10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FEF4D585-03BC-44E9-B2ED-6BD017881631}"/>
              </a:ext>
            </a:extLst>
          </p:cNvPr>
          <p:cNvSpPr txBox="1"/>
          <p:nvPr/>
        </p:nvSpPr>
        <p:spPr>
          <a:xfrm>
            <a:off x="2181420" y="3259965"/>
            <a:ext cx="13631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원자력</a:t>
            </a:r>
            <a:endParaRPr lang="en-US" altLang="ko-KR" sz="1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11.7%(11.7%)</a:t>
            </a:r>
            <a:endParaRPr lang="ko-KR" altLang="en-US" sz="9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868329F-7156-48FB-A12B-D1257865A3CA}"/>
              </a:ext>
            </a:extLst>
          </p:cNvPr>
          <p:cNvSpPr txBox="1"/>
          <p:nvPr/>
        </p:nvSpPr>
        <p:spPr>
          <a:xfrm>
            <a:off x="2906509" y="2813645"/>
            <a:ext cx="16407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천연가스</a:t>
            </a:r>
            <a:endParaRPr lang="en-US" altLang="ko-KR" sz="1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12.8%(13.3%)</a:t>
            </a:r>
            <a:endParaRPr lang="ko-KR" altLang="en-US" sz="9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690F413-D39C-4885-8F2B-0EFE1C437A88}"/>
              </a:ext>
            </a:extLst>
          </p:cNvPr>
          <p:cNvSpPr txBox="1"/>
          <p:nvPr/>
        </p:nvSpPr>
        <p:spPr>
          <a:xfrm>
            <a:off x="4207736" y="2160817"/>
            <a:ext cx="13592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석유 및 기타</a:t>
            </a:r>
            <a:endParaRPr lang="en-US" altLang="ko-KR" sz="1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4.9%(5.0%)</a:t>
            </a:r>
            <a:endParaRPr lang="ko-KR" altLang="en-US" sz="9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="" xmlns:a16="http://schemas.microsoft.com/office/drawing/2014/main" id="{B7412E07-ACD4-4019-9813-22344224AA5B}"/>
              </a:ext>
            </a:extLst>
          </p:cNvPr>
          <p:cNvSpPr/>
          <p:nvPr/>
        </p:nvSpPr>
        <p:spPr>
          <a:xfrm>
            <a:off x="4137470" y="2452688"/>
            <a:ext cx="271462" cy="295275"/>
          </a:xfrm>
          <a:custGeom>
            <a:avLst/>
            <a:gdLst>
              <a:gd name="connsiteX0" fmla="*/ 0 w 271462"/>
              <a:gd name="connsiteY0" fmla="*/ 295275 h 295275"/>
              <a:gd name="connsiteX1" fmla="*/ 0 w 271462"/>
              <a:gd name="connsiteY1" fmla="*/ 0 h 295275"/>
              <a:gd name="connsiteX2" fmla="*/ 271462 w 271462"/>
              <a:gd name="connsiteY2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462" h="295275">
                <a:moveTo>
                  <a:pt x="0" y="295275"/>
                </a:moveTo>
                <a:lnTo>
                  <a:pt x="0" y="0"/>
                </a:lnTo>
                <a:lnTo>
                  <a:pt x="271462" y="0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614A2765-8744-44B0-BF77-700B5B062D96}"/>
              </a:ext>
            </a:extLst>
          </p:cNvPr>
          <p:cNvGrpSpPr/>
          <p:nvPr/>
        </p:nvGrpSpPr>
        <p:grpSpPr>
          <a:xfrm>
            <a:off x="585946" y="5158400"/>
            <a:ext cx="1773989" cy="575735"/>
            <a:chOff x="566896" y="5281565"/>
            <a:chExt cx="1773989" cy="575735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DE2C34E7-58FC-4A9D-A9B2-64718EE79A18}"/>
                </a:ext>
              </a:extLst>
            </p:cNvPr>
            <p:cNvSpPr/>
            <p:nvPr/>
          </p:nvSpPr>
          <p:spPr>
            <a:xfrm>
              <a:off x="566896" y="5438479"/>
              <a:ext cx="398631" cy="1092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A019ABA2-F6F2-491F-9B2E-DB25FAC2341D}"/>
                </a:ext>
              </a:extLst>
            </p:cNvPr>
            <p:cNvSpPr/>
            <p:nvPr/>
          </p:nvSpPr>
          <p:spPr>
            <a:xfrm>
              <a:off x="566896" y="5624899"/>
              <a:ext cx="398631" cy="109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DAFADCF-D5BA-4CC2-9BE8-481FE1F1F36F}"/>
                </a:ext>
              </a:extLst>
            </p:cNvPr>
            <p:cNvSpPr txBox="1"/>
            <p:nvPr/>
          </p:nvSpPr>
          <p:spPr>
            <a:xfrm>
              <a:off x="981621" y="5281565"/>
              <a:ext cx="1359264" cy="575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재생에너지</a:t>
              </a:r>
              <a:endPara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비재생에너지</a:t>
              </a:r>
              <a:endParaRPr lang="ko-KR" altLang="en-US" sz="7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A6BDF67-969C-4CD6-9706-11D728F98B86}"/>
              </a:ext>
            </a:extLst>
          </p:cNvPr>
          <p:cNvSpPr txBox="1"/>
          <p:nvPr/>
        </p:nvSpPr>
        <p:spPr>
          <a:xfrm>
            <a:off x="511366" y="3264689"/>
            <a:ext cx="48150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437</a:t>
            </a:r>
            <a:endParaRPr lang="ko-KR" altLang="en-US" sz="7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80197320-5EF6-4EA3-B33D-96A2253C3F3A}"/>
              </a:ext>
            </a:extLst>
          </p:cNvPr>
          <p:cNvSpPr txBox="1"/>
          <p:nvPr/>
        </p:nvSpPr>
        <p:spPr>
          <a:xfrm>
            <a:off x="511366" y="4378194"/>
            <a:ext cx="48150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216</a:t>
            </a:r>
            <a:endParaRPr lang="ko-KR" altLang="en-US" sz="7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D3084DA4-E025-4754-8B00-190CC1D86342}"/>
              </a:ext>
            </a:extLst>
          </p:cNvPr>
          <p:cNvSpPr txBox="1"/>
          <p:nvPr/>
        </p:nvSpPr>
        <p:spPr>
          <a:xfrm>
            <a:off x="1113839" y="3264689"/>
            <a:ext cx="48150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420</a:t>
            </a:r>
            <a:endParaRPr lang="ko-KR" altLang="en-US" sz="7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4A67B410-FE61-40D1-9BC9-2CBC5DFE3F1E}"/>
              </a:ext>
            </a:extLst>
          </p:cNvPr>
          <p:cNvSpPr txBox="1"/>
          <p:nvPr/>
        </p:nvSpPr>
        <p:spPr>
          <a:xfrm>
            <a:off x="1113839" y="4378194"/>
            <a:ext cx="48150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229</a:t>
            </a:r>
            <a:endParaRPr lang="ko-KR" altLang="en-US" sz="7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3E64686-400E-49EA-AFF3-A4DDACAA3AF0}"/>
              </a:ext>
            </a:extLst>
          </p:cNvPr>
          <p:cNvSpPr txBox="1"/>
          <p:nvPr/>
        </p:nvSpPr>
        <p:spPr>
          <a:xfrm>
            <a:off x="401549" y="2020991"/>
            <a:ext cx="149201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발전량</a:t>
            </a:r>
            <a:r>
              <a: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(Twh)</a:t>
            </a:r>
            <a:endParaRPr lang="ko-KR" altLang="en-US" sz="1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C7A62977-D993-4C0C-B21D-CB88FCDA64D2}"/>
              </a:ext>
            </a:extLst>
          </p:cNvPr>
          <p:cNvSpPr txBox="1"/>
          <p:nvPr/>
        </p:nvSpPr>
        <p:spPr>
          <a:xfrm>
            <a:off x="511366" y="2359464"/>
            <a:ext cx="48150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654</a:t>
            </a:r>
            <a:endParaRPr lang="ko-KR" altLang="en-US" sz="7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C6E6ED38-C1A5-4AF0-95C7-9AF68DC4E4A2}"/>
              </a:ext>
            </a:extLst>
          </p:cNvPr>
          <p:cNvSpPr txBox="1"/>
          <p:nvPr/>
        </p:nvSpPr>
        <p:spPr>
          <a:xfrm>
            <a:off x="1113839" y="2359464"/>
            <a:ext cx="48150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649</a:t>
            </a:r>
            <a:endParaRPr lang="ko-KR" altLang="en-US" sz="7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52FF789-0558-4A25-B2AB-FF290AA0D0CF}"/>
              </a:ext>
            </a:extLst>
          </p:cNvPr>
          <p:cNvSpPr txBox="1"/>
          <p:nvPr/>
        </p:nvSpPr>
        <p:spPr>
          <a:xfrm>
            <a:off x="383367" y="4882509"/>
            <a:ext cx="737498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</a:t>
            </a:r>
            <a:endParaRPr lang="ko-KR" altLang="en-US" sz="7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171BBD76-EA80-4B8C-857E-08FC563AE051}"/>
              </a:ext>
            </a:extLst>
          </p:cNvPr>
          <p:cNvSpPr txBox="1"/>
          <p:nvPr/>
        </p:nvSpPr>
        <p:spPr>
          <a:xfrm>
            <a:off x="1028801" y="4882509"/>
            <a:ext cx="65157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2018*</a:t>
            </a:r>
            <a:endParaRPr lang="ko-KR" altLang="en-US" sz="7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B6E0F474-1902-42C6-BEEF-BC79131F170B}"/>
              </a:ext>
            </a:extLst>
          </p:cNvPr>
          <p:cNvSpPr txBox="1"/>
          <p:nvPr/>
        </p:nvSpPr>
        <p:spPr>
          <a:xfrm>
            <a:off x="7360429" y="3010297"/>
            <a:ext cx="10707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육상풍력</a:t>
            </a:r>
            <a:endParaRPr lang="en-US" altLang="ko-KR" sz="1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14.5%(13.4%)</a:t>
            </a:r>
            <a:endParaRPr lang="ko-KR" altLang="en-US" sz="9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FCC8561-FF86-4915-9725-371081BBCAC4}"/>
              </a:ext>
            </a:extLst>
          </p:cNvPr>
          <p:cNvSpPr txBox="1"/>
          <p:nvPr/>
        </p:nvSpPr>
        <p:spPr>
          <a:xfrm>
            <a:off x="7360429" y="3814818"/>
            <a:ext cx="10707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태양광</a:t>
            </a:r>
            <a:endParaRPr lang="en-US" altLang="ko-KR" sz="1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7.1%(6.0%)</a:t>
            </a:r>
            <a:endParaRPr lang="ko-KR" altLang="en-US" sz="9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19DD0C6E-FE0F-4934-8189-F755AB111607}"/>
              </a:ext>
            </a:extLst>
          </p:cNvPr>
          <p:cNvSpPr txBox="1"/>
          <p:nvPr/>
        </p:nvSpPr>
        <p:spPr>
          <a:xfrm>
            <a:off x="7360429" y="4293027"/>
            <a:ext cx="107076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바이오매스</a:t>
            </a:r>
            <a:endParaRPr lang="en-US" altLang="ko-KR" sz="10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폐기물 포함</a:t>
            </a:r>
            <a:r>
              <a:rPr lang="en-US" altLang="ko-KR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):8.0%</a:t>
            </a:r>
          </a:p>
          <a:p>
            <a:pPr algn="ctr"/>
            <a:r>
              <a:rPr lang="en-US" altLang="ko-KR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(7.8%)</a:t>
            </a:r>
            <a:endParaRPr lang="ko-KR" altLang="en-US" sz="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20EAA06F-97AB-4967-AC53-643A6733A382}"/>
              </a:ext>
            </a:extLst>
          </p:cNvPr>
          <p:cNvSpPr txBox="1"/>
          <p:nvPr/>
        </p:nvSpPr>
        <p:spPr>
          <a:xfrm>
            <a:off x="7334522" y="4726415"/>
            <a:ext cx="11324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력</a:t>
            </a:r>
            <a:r>
              <a:rPr lang="en-US" altLang="ko-KR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2.6%(3.1%)</a:t>
            </a:r>
            <a:endParaRPr lang="ko-KR" altLang="en-US" sz="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4B9C1A7-0F13-4285-9710-2C67C4CDFEB1}"/>
              </a:ext>
            </a:extLst>
          </p:cNvPr>
          <p:cNvSpPr txBox="1"/>
          <p:nvPr/>
        </p:nvSpPr>
        <p:spPr>
          <a:xfrm>
            <a:off x="7204622" y="3618225"/>
            <a:ext cx="13781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해상풍력</a:t>
            </a:r>
            <a:r>
              <a:rPr lang="en-US" altLang="ko-KR" sz="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3.0%(2.7%)</a:t>
            </a:r>
            <a:endParaRPr lang="ko-KR" altLang="en-US" sz="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86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187261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40AED763-BCD9-4C38-AF76-9FBA417A1B75}"/>
              </a:ext>
            </a:extLst>
          </p:cNvPr>
          <p:cNvSpPr/>
          <p:nvPr/>
        </p:nvSpPr>
        <p:spPr>
          <a:xfrm>
            <a:off x="728797" y="437388"/>
            <a:ext cx="7558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석탄화력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발전소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 요인 알아보기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="" xmlns:a16="http://schemas.microsoft.com/office/drawing/2014/main" id="{38A7D8D1-047F-44D4-9997-82F069ED49C1}"/>
              </a:ext>
            </a:extLst>
          </p:cNvPr>
          <p:cNvGrpSpPr/>
          <p:nvPr/>
        </p:nvGrpSpPr>
        <p:grpSpPr>
          <a:xfrm>
            <a:off x="3572609" y="1292436"/>
            <a:ext cx="5495237" cy="4951845"/>
            <a:chOff x="1513290" y="1292436"/>
            <a:chExt cx="5767210" cy="5154677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BFDC9F02-B6C7-40E1-A940-E7CAF3451857}"/>
                </a:ext>
              </a:extLst>
            </p:cNvPr>
            <p:cNvGrpSpPr/>
            <p:nvPr/>
          </p:nvGrpSpPr>
          <p:grpSpPr>
            <a:xfrm>
              <a:off x="1513290" y="2221226"/>
              <a:ext cx="1911162" cy="1647554"/>
              <a:chOff x="1332661" y="2285272"/>
              <a:chExt cx="1911162" cy="1647554"/>
            </a:xfrm>
          </p:grpSpPr>
          <p:sp>
            <p:nvSpPr>
              <p:cNvPr id="71" name="육각형 70">
                <a:extLst>
                  <a:ext uri="{FF2B5EF4-FFF2-40B4-BE49-F238E27FC236}">
                    <a16:creationId xmlns="" xmlns:a16="http://schemas.microsoft.com/office/drawing/2014/main" id="{5F4A2572-7895-497D-8B0D-2E2D6ECBAFB9}"/>
                  </a:ext>
                </a:extLst>
              </p:cNvPr>
              <p:cNvSpPr/>
              <p:nvPr/>
            </p:nvSpPr>
            <p:spPr>
              <a:xfrm>
                <a:off x="1332661" y="2285272"/>
                <a:ext cx="1911162" cy="1647554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143860"/>
                  </a:gs>
                  <a:gs pos="1000">
                    <a:srgbClr val="255790"/>
                  </a:gs>
                </a:gsLst>
                <a:lin ang="5400000" scaled="1"/>
                <a:tileRect/>
              </a:gradFill>
              <a:ln w="19050" cap="flat" cmpd="dbl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25400"/>
              </a:sp3d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914400" fontAlgn="base" latinLnBrk="1">
                  <a:lnSpc>
                    <a:spcPct val="120000"/>
                  </a:lnSpc>
                  <a:spcBef>
                    <a:spcPct val="50000"/>
                  </a:spcBef>
                  <a:spcAft>
                    <a:spcPts val="600"/>
                  </a:spcAft>
                  <a:tabLst>
                    <a:tab pos="273050" algn="l"/>
                  </a:tabLst>
                </a:pPr>
                <a:endParaRPr lang="ko-KR" altLang="en-US" sz="2200" b="1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72" name="육각형 71">
                <a:extLst>
                  <a:ext uri="{FF2B5EF4-FFF2-40B4-BE49-F238E27FC236}">
                    <a16:creationId xmlns="" xmlns:a16="http://schemas.microsoft.com/office/drawing/2014/main" id="{92F16E0A-81A7-4B3B-9362-F769D2984F95}"/>
                  </a:ext>
                </a:extLst>
              </p:cNvPr>
              <p:cNvSpPr/>
              <p:nvPr/>
            </p:nvSpPr>
            <p:spPr>
              <a:xfrm>
                <a:off x="1449110" y="2385659"/>
                <a:ext cx="1678262" cy="1446777"/>
              </a:xfrm>
              <a:prstGeom prst="hexagon">
                <a:avLst/>
              </a:prstGeom>
              <a:gradFill>
                <a:gsLst>
                  <a:gs pos="0">
                    <a:srgbClr val="F9F9F9"/>
                  </a:gs>
                  <a:gs pos="100000">
                    <a:srgbClr val="E6E6E6"/>
                  </a:gs>
                </a:gsLst>
                <a:lin ang="5400000" scaled="1"/>
              </a:gradFill>
              <a:ln>
                <a:noFill/>
              </a:ln>
              <a:effectLst>
                <a:innerShdw dist="25400" dir="13500000">
                  <a:srgbClr val="003E7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C09ECD96-4356-4A27-B8DC-4CF608A3CAF5}"/>
                  </a:ext>
                </a:extLst>
              </p:cNvPr>
              <p:cNvSpPr txBox="1"/>
              <p:nvPr/>
            </p:nvSpPr>
            <p:spPr>
              <a:xfrm>
                <a:off x="1517582" y="3221381"/>
                <a:ext cx="1553296" cy="637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10000"/>
                  </a:lnSpc>
                  <a:defRPr sz="1500" b="1" spc="-20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chemeClr val="bg1">
                          <a:alpha val="43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ctr" fontAlgn="ctr">
                  <a:lnSpc>
                    <a:spcPct val="90000"/>
                  </a:lnSpc>
                  <a:defRPr/>
                </a:pPr>
                <a:r>
                  <a:rPr kumimoji="1" lang="ko-KR" altLang="en-US" sz="1300" b="0" spc="0" dirty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석탄발전</a:t>
                </a:r>
                <a:endParaRPr kumimoji="1" lang="en-US" altLang="ko-KR" sz="1300" b="0" spc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endParaRPr>
              </a:p>
              <a:p>
                <a:pPr algn="ctr" fontAlgn="ctr">
                  <a:lnSpc>
                    <a:spcPct val="90000"/>
                  </a:lnSpc>
                  <a:defRPr/>
                </a:pPr>
                <a:r>
                  <a:rPr kumimoji="1" lang="ko-KR" altLang="en-US" sz="1300" b="0" spc="0" dirty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생애주기</a:t>
                </a:r>
                <a:endParaRPr kumimoji="1" lang="en-US" altLang="ko-KR" sz="1300" b="0" spc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endParaRPr>
              </a:p>
              <a:p>
                <a:pPr algn="ctr" fontAlgn="ctr">
                  <a:lnSpc>
                    <a:spcPct val="90000"/>
                  </a:lnSpc>
                  <a:defRPr/>
                </a:pPr>
                <a:r>
                  <a:rPr kumimoji="1" lang="ko-KR" altLang="en-US" sz="1300" b="0" spc="0" dirty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발전소 건설</a:t>
                </a:r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="" xmlns:a16="http://schemas.microsoft.com/office/drawing/2014/main" id="{AECE8C57-65BE-4524-8D90-9D85C334DFFA}"/>
                  </a:ext>
                </a:extLst>
              </p:cNvPr>
              <p:cNvSpPr/>
              <p:nvPr/>
            </p:nvSpPr>
            <p:spPr>
              <a:xfrm rot="3819426">
                <a:off x="2913672" y="2325677"/>
                <a:ext cx="289664" cy="24971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CFF20397-320B-4012-A294-DE434E98B836}"/>
                </a:ext>
              </a:extLst>
            </p:cNvPr>
            <p:cNvGrpSpPr/>
            <p:nvPr/>
          </p:nvGrpSpPr>
          <p:grpSpPr>
            <a:xfrm>
              <a:off x="3457397" y="1292436"/>
              <a:ext cx="2030341" cy="1647554"/>
              <a:chOff x="3457397" y="1292436"/>
              <a:chExt cx="2030341" cy="1647554"/>
            </a:xfrm>
          </p:grpSpPr>
          <p:sp>
            <p:nvSpPr>
              <p:cNvPr id="74" name="육각형 73">
                <a:extLst>
                  <a:ext uri="{FF2B5EF4-FFF2-40B4-BE49-F238E27FC236}">
                    <a16:creationId xmlns="" xmlns:a16="http://schemas.microsoft.com/office/drawing/2014/main" id="{E825AE92-70B2-4DCD-8B29-C4538A754AF4}"/>
                  </a:ext>
                </a:extLst>
              </p:cNvPr>
              <p:cNvSpPr/>
              <p:nvPr/>
            </p:nvSpPr>
            <p:spPr>
              <a:xfrm>
                <a:off x="3457397" y="1292436"/>
                <a:ext cx="1911162" cy="1647554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1C88C7"/>
                  </a:gs>
                  <a:gs pos="1000">
                    <a:srgbClr val="359ECD"/>
                  </a:gs>
                </a:gsLst>
                <a:lin ang="5400000" scaled="1"/>
                <a:tileRect/>
              </a:gradFill>
              <a:ln w="19050" cap="flat" cmpd="dbl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25400"/>
              </a:sp3d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914400" latinLnBrk="1">
                  <a:lnSpc>
                    <a:spcPct val="120000"/>
                  </a:lnSpc>
                  <a:spcBef>
                    <a:spcPct val="50000"/>
                  </a:spcBef>
                  <a:spcAft>
                    <a:spcPts val="600"/>
                  </a:spcAft>
                  <a:tabLst>
                    <a:tab pos="273050" algn="l"/>
                  </a:tabLst>
                </a:pPr>
                <a:endParaRPr lang="ko-KR" altLang="en-US" sz="2200" b="1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75" name="육각형 74">
                <a:extLst>
                  <a:ext uri="{FF2B5EF4-FFF2-40B4-BE49-F238E27FC236}">
                    <a16:creationId xmlns="" xmlns:a16="http://schemas.microsoft.com/office/drawing/2014/main" id="{BBB52659-A107-4E16-8545-261CD12074A9}"/>
                  </a:ext>
                </a:extLst>
              </p:cNvPr>
              <p:cNvSpPr/>
              <p:nvPr/>
            </p:nvSpPr>
            <p:spPr>
              <a:xfrm>
                <a:off x="3573847" y="1392823"/>
                <a:ext cx="1678262" cy="1446777"/>
              </a:xfrm>
              <a:prstGeom prst="hexagon">
                <a:avLst/>
              </a:prstGeom>
              <a:gradFill>
                <a:gsLst>
                  <a:gs pos="0">
                    <a:srgbClr val="F9F9F9"/>
                  </a:gs>
                  <a:gs pos="100000">
                    <a:srgbClr val="E6E6E6"/>
                  </a:gs>
                </a:gsLst>
                <a:lin ang="5400000" scaled="1"/>
              </a:gradFill>
              <a:ln>
                <a:noFill/>
              </a:ln>
              <a:effectLst>
                <a:innerShdw dist="25400" dir="13500000">
                  <a:srgbClr val="003E7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="" xmlns:a16="http://schemas.microsoft.com/office/drawing/2014/main" id="{CBC48647-59E9-4439-A95B-1C17FEBEBC90}"/>
                  </a:ext>
                </a:extLst>
              </p:cNvPr>
              <p:cNvSpPr txBox="1"/>
              <p:nvPr/>
            </p:nvSpPr>
            <p:spPr>
              <a:xfrm>
                <a:off x="3655144" y="2395914"/>
                <a:ext cx="1498612" cy="36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10000"/>
                  </a:lnSpc>
                  <a:defRPr sz="1500" b="1" spc="-20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chemeClr val="bg1">
                          <a:alpha val="43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ctr" fontAlgn="ctr">
                  <a:defRPr/>
                </a:pPr>
                <a:r>
                  <a:rPr kumimoji="1" lang="ko-KR" altLang="en-US" sz="1600" b="0" spc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석탄채굴</a:t>
                </a:r>
                <a:endParaRPr kumimoji="1" lang="ko-KR" altLang="en-US" sz="1600" b="0" spc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0" name="이등변 삼각형 109">
                <a:extLst>
                  <a:ext uri="{FF2B5EF4-FFF2-40B4-BE49-F238E27FC236}">
                    <a16:creationId xmlns="" xmlns:a16="http://schemas.microsoft.com/office/drawing/2014/main" id="{EF9C0EEE-C63B-4F29-A50A-CA58FB1A16DC}"/>
                  </a:ext>
                </a:extLst>
              </p:cNvPr>
              <p:cNvSpPr/>
              <p:nvPr/>
            </p:nvSpPr>
            <p:spPr>
              <a:xfrm rot="7004196">
                <a:off x="5218051" y="2291468"/>
                <a:ext cx="289664" cy="24971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="" xmlns:a16="http://schemas.microsoft.com/office/drawing/2014/main" id="{2685E449-61B4-4CD0-87C4-7553566777E8}"/>
                </a:ext>
              </a:extLst>
            </p:cNvPr>
            <p:cNvGrpSpPr/>
            <p:nvPr/>
          </p:nvGrpSpPr>
          <p:grpSpPr>
            <a:xfrm>
              <a:off x="3070878" y="4799559"/>
              <a:ext cx="1911163" cy="1647554"/>
              <a:chOff x="3129920" y="5132530"/>
              <a:chExt cx="1911162" cy="1647554"/>
            </a:xfrm>
          </p:grpSpPr>
          <p:sp>
            <p:nvSpPr>
              <p:cNvPr id="98" name="육각형 97">
                <a:extLst>
                  <a:ext uri="{FF2B5EF4-FFF2-40B4-BE49-F238E27FC236}">
                    <a16:creationId xmlns="" xmlns:a16="http://schemas.microsoft.com/office/drawing/2014/main" id="{E8716E1D-7BE3-435C-BB0C-EFC90D9B872A}"/>
                  </a:ext>
                </a:extLst>
              </p:cNvPr>
              <p:cNvSpPr/>
              <p:nvPr/>
            </p:nvSpPr>
            <p:spPr>
              <a:xfrm>
                <a:off x="3129920" y="5132530"/>
                <a:ext cx="1911162" cy="1647554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1C88C7"/>
                  </a:gs>
                  <a:gs pos="1000">
                    <a:srgbClr val="359ECD"/>
                  </a:gs>
                </a:gsLst>
                <a:lin ang="5400000" scaled="1"/>
                <a:tileRect/>
              </a:gradFill>
              <a:ln w="19050" cap="flat" cmpd="dbl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25400"/>
              </a:sp3d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914400" latinLnBrk="1">
                  <a:lnSpc>
                    <a:spcPct val="120000"/>
                  </a:lnSpc>
                  <a:spcBef>
                    <a:spcPct val="50000"/>
                  </a:spcBef>
                  <a:spcAft>
                    <a:spcPts val="600"/>
                  </a:spcAft>
                  <a:tabLst>
                    <a:tab pos="273050" algn="l"/>
                  </a:tabLst>
                </a:pPr>
                <a:endParaRPr lang="ko-KR" altLang="en-US" sz="2200" b="1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99" name="육각형 98">
                <a:extLst>
                  <a:ext uri="{FF2B5EF4-FFF2-40B4-BE49-F238E27FC236}">
                    <a16:creationId xmlns="" xmlns:a16="http://schemas.microsoft.com/office/drawing/2014/main" id="{09127B7D-ADFC-4B0B-BA54-36AC9A3FB381}"/>
                  </a:ext>
                </a:extLst>
              </p:cNvPr>
              <p:cNvSpPr/>
              <p:nvPr/>
            </p:nvSpPr>
            <p:spPr>
              <a:xfrm>
                <a:off x="3246370" y="5232917"/>
                <a:ext cx="1678262" cy="1446777"/>
              </a:xfrm>
              <a:prstGeom prst="hexagon">
                <a:avLst/>
              </a:prstGeom>
              <a:gradFill>
                <a:gsLst>
                  <a:gs pos="0">
                    <a:srgbClr val="F9F9F9"/>
                  </a:gs>
                  <a:gs pos="100000">
                    <a:srgbClr val="E6E6E6"/>
                  </a:gs>
                </a:gsLst>
                <a:lin ang="5400000" scaled="1"/>
              </a:gradFill>
              <a:ln>
                <a:noFill/>
              </a:ln>
              <a:effectLst>
                <a:innerShdw dist="25400" dir="13500000">
                  <a:srgbClr val="003E7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="" xmlns:a16="http://schemas.microsoft.com/office/drawing/2014/main" id="{BA50B0BA-5EEE-4FE6-BD71-C1D47A5CCDE3}"/>
                  </a:ext>
                </a:extLst>
              </p:cNvPr>
              <p:cNvSpPr txBox="1"/>
              <p:nvPr/>
            </p:nvSpPr>
            <p:spPr>
              <a:xfrm>
                <a:off x="3327667" y="6213902"/>
                <a:ext cx="1498612" cy="36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10000"/>
                  </a:lnSpc>
                  <a:defRPr sz="1500" b="1" spc="-20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chemeClr val="bg1">
                          <a:alpha val="43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ctr" fontAlgn="ctr">
                  <a:defRPr/>
                </a:pPr>
                <a:r>
                  <a:rPr kumimoji="1" lang="ko-KR" altLang="en-US" sz="1600" b="0" spc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석탄재</a:t>
                </a:r>
                <a:endParaRPr kumimoji="1" lang="ko-KR" altLang="en-US" sz="1600" b="0" spc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155B111C-50A9-4700-9BF8-A23358DFECBD}"/>
                </a:ext>
              </a:extLst>
            </p:cNvPr>
            <p:cNvGrpSpPr/>
            <p:nvPr/>
          </p:nvGrpSpPr>
          <p:grpSpPr>
            <a:xfrm>
              <a:off x="5369337" y="2265937"/>
              <a:ext cx="1911163" cy="1853114"/>
              <a:chOff x="5428379" y="2311699"/>
              <a:chExt cx="1911162" cy="1853114"/>
            </a:xfrm>
          </p:grpSpPr>
          <p:sp>
            <p:nvSpPr>
              <p:cNvPr id="77" name="육각형 76">
                <a:extLst>
                  <a:ext uri="{FF2B5EF4-FFF2-40B4-BE49-F238E27FC236}">
                    <a16:creationId xmlns="" xmlns:a16="http://schemas.microsoft.com/office/drawing/2014/main" id="{E464120D-F17F-41B0-9899-5D063FC05333}"/>
                  </a:ext>
                </a:extLst>
              </p:cNvPr>
              <p:cNvSpPr/>
              <p:nvPr/>
            </p:nvSpPr>
            <p:spPr>
              <a:xfrm>
                <a:off x="5428379" y="2311699"/>
                <a:ext cx="1911162" cy="1647554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143860"/>
                  </a:gs>
                  <a:gs pos="1000">
                    <a:srgbClr val="255790"/>
                  </a:gs>
                </a:gsLst>
                <a:lin ang="5400000" scaled="1"/>
                <a:tileRect/>
              </a:gradFill>
              <a:ln w="19050" cap="flat" cmpd="dbl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25400"/>
              </a:sp3d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914400" fontAlgn="base" latinLnBrk="1">
                  <a:lnSpc>
                    <a:spcPct val="120000"/>
                  </a:lnSpc>
                  <a:spcBef>
                    <a:spcPct val="50000"/>
                  </a:spcBef>
                  <a:spcAft>
                    <a:spcPts val="600"/>
                  </a:spcAft>
                  <a:tabLst>
                    <a:tab pos="273050" algn="l"/>
                  </a:tabLst>
                </a:pPr>
                <a:endParaRPr lang="ko-KR" altLang="en-US" sz="2200" b="1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78" name="육각형 77">
                <a:extLst>
                  <a:ext uri="{FF2B5EF4-FFF2-40B4-BE49-F238E27FC236}">
                    <a16:creationId xmlns="" xmlns:a16="http://schemas.microsoft.com/office/drawing/2014/main" id="{CA52A8C6-531C-4D4E-A443-B833354D22A8}"/>
                  </a:ext>
                </a:extLst>
              </p:cNvPr>
              <p:cNvSpPr/>
              <p:nvPr/>
            </p:nvSpPr>
            <p:spPr>
              <a:xfrm>
                <a:off x="5544830" y="2412086"/>
                <a:ext cx="1678262" cy="1446777"/>
              </a:xfrm>
              <a:prstGeom prst="hexagon">
                <a:avLst/>
              </a:prstGeom>
              <a:gradFill>
                <a:gsLst>
                  <a:gs pos="0">
                    <a:srgbClr val="F9F9F9"/>
                  </a:gs>
                  <a:gs pos="100000">
                    <a:srgbClr val="E6E6E6"/>
                  </a:gs>
                </a:gsLst>
                <a:lin ang="5400000" scaled="1"/>
              </a:gradFill>
              <a:ln>
                <a:noFill/>
              </a:ln>
              <a:effectLst>
                <a:innerShdw dist="25400" dir="13500000">
                  <a:srgbClr val="003E7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99EB9B12-FA40-4FD7-93C9-78ACDA595D6D}"/>
                  </a:ext>
                </a:extLst>
              </p:cNvPr>
              <p:cNvSpPr txBox="1"/>
              <p:nvPr/>
            </p:nvSpPr>
            <p:spPr>
              <a:xfrm>
                <a:off x="5643375" y="3403994"/>
                <a:ext cx="1498612" cy="36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10000"/>
                  </a:lnSpc>
                  <a:defRPr sz="1500" b="1" spc="-20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chemeClr val="bg1">
                          <a:alpha val="43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ctr" fontAlgn="ctr">
                  <a:defRPr/>
                </a:pPr>
                <a:r>
                  <a:rPr kumimoji="1" lang="ko-KR" altLang="en-US" sz="1600" b="0" spc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운  반</a:t>
                </a:r>
                <a:endParaRPr kumimoji="1" lang="ko-KR" altLang="en-US" sz="1600" b="0" spc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1" name="이등변 삼각형 110">
                <a:extLst>
                  <a:ext uri="{FF2B5EF4-FFF2-40B4-BE49-F238E27FC236}">
                    <a16:creationId xmlns="" xmlns:a16="http://schemas.microsoft.com/office/drawing/2014/main" id="{29FB1D61-A723-472D-9756-7F5E9C0EC73E}"/>
                  </a:ext>
                </a:extLst>
              </p:cNvPr>
              <p:cNvSpPr/>
              <p:nvPr/>
            </p:nvSpPr>
            <p:spPr>
              <a:xfrm rot="10800000">
                <a:off x="6520037" y="3963537"/>
                <a:ext cx="280749" cy="20127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="" xmlns:a16="http://schemas.microsoft.com/office/drawing/2014/main" id="{9AE9DF2E-4068-4FEF-83EC-328393BFA82C}"/>
                </a:ext>
              </a:extLst>
            </p:cNvPr>
            <p:cNvGrpSpPr/>
            <p:nvPr/>
          </p:nvGrpSpPr>
          <p:grpSpPr>
            <a:xfrm>
              <a:off x="5091388" y="4274479"/>
              <a:ext cx="2012840" cy="1647554"/>
              <a:chOff x="5150430" y="4409141"/>
              <a:chExt cx="2012840" cy="1647554"/>
            </a:xfrm>
          </p:grpSpPr>
          <p:sp>
            <p:nvSpPr>
              <p:cNvPr id="101" name="육각형 100">
                <a:extLst>
                  <a:ext uri="{FF2B5EF4-FFF2-40B4-BE49-F238E27FC236}">
                    <a16:creationId xmlns="" xmlns:a16="http://schemas.microsoft.com/office/drawing/2014/main" id="{7537952E-DB54-4DA5-BBD8-A17EFC161915}"/>
                  </a:ext>
                </a:extLst>
              </p:cNvPr>
              <p:cNvSpPr/>
              <p:nvPr/>
            </p:nvSpPr>
            <p:spPr>
              <a:xfrm>
                <a:off x="5252108" y="4409141"/>
                <a:ext cx="1911162" cy="1647554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143860"/>
                  </a:gs>
                  <a:gs pos="1000">
                    <a:srgbClr val="255790"/>
                  </a:gs>
                </a:gsLst>
                <a:lin ang="5400000" scaled="1"/>
                <a:tileRect/>
              </a:gradFill>
              <a:ln w="19050" cap="flat" cmpd="dbl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25400"/>
              </a:sp3d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914400" fontAlgn="base" latinLnBrk="1">
                  <a:lnSpc>
                    <a:spcPct val="120000"/>
                  </a:lnSpc>
                  <a:spcBef>
                    <a:spcPct val="50000"/>
                  </a:spcBef>
                  <a:spcAft>
                    <a:spcPts val="600"/>
                  </a:spcAft>
                  <a:tabLst>
                    <a:tab pos="273050" algn="l"/>
                  </a:tabLst>
                </a:pPr>
                <a:endParaRPr lang="ko-KR" altLang="en-US" sz="2200" b="1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102" name="육각형 101">
                <a:extLst>
                  <a:ext uri="{FF2B5EF4-FFF2-40B4-BE49-F238E27FC236}">
                    <a16:creationId xmlns="" xmlns:a16="http://schemas.microsoft.com/office/drawing/2014/main" id="{23634E58-5790-49B1-8B4A-913248B3458A}"/>
                  </a:ext>
                </a:extLst>
              </p:cNvPr>
              <p:cNvSpPr/>
              <p:nvPr/>
            </p:nvSpPr>
            <p:spPr>
              <a:xfrm>
                <a:off x="5368559" y="4509528"/>
                <a:ext cx="1678262" cy="1446777"/>
              </a:xfrm>
              <a:prstGeom prst="hexagon">
                <a:avLst/>
              </a:prstGeom>
              <a:gradFill>
                <a:gsLst>
                  <a:gs pos="0">
                    <a:srgbClr val="F9F9F9"/>
                  </a:gs>
                  <a:gs pos="100000">
                    <a:srgbClr val="E6E6E6"/>
                  </a:gs>
                </a:gsLst>
                <a:lin ang="5400000" scaled="1"/>
              </a:gradFill>
              <a:ln>
                <a:noFill/>
              </a:ln>
              <a:effectLst>
                <a:innerShdw dist="25400" dir="13500000">
                  <a:srgbClr val="003E7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="" xmlns:a16="http://schemas.microsoft.com/office/drawing/2014/main" id="{9FB48113-7253-453D-B288-52D3AFA8B5AC}"/>
                  </a:ext>
                </a:extLst>
              </p:cNvPr>
              <p:cNvSpPr txBox="1"/>
              <p:nvPr/>
            </p:nvSpPr>
            <p:spPr>
              <a:xfrm>
                <a:off x="5467104" y="5549824"/>
                <a:ext cx="1498612" cy="36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10000"/>
                  </a:lnSpc>
                  <a:defRPr sz="1500" b="1" spc="-20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chemeClr val="bg1">
                          <a:alpha val="43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ctr" fontAlgn="ctr">
                  <a:defRPr/>
                </a:pPr>
                <a:r>
                  <a:rPr kumimoji="1" lang="ko-KR" altLang="en-US" sz="1600" b="0" spc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석탄 태우기</a:t>
                </a:r>
                <a:endParaRPr kumimoji="1" lang="ko-KR" altLang="en-US" sz="1600" b="0" spc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" name="이등변 삼각형 111">
                <a:extLst>
                  <a:ext uri="{FF2B5EF4-FFF2-40B4-BE49-F238E27FC236}">
                    <a16:creationId xmlns="" xmlns:a16="http://schemas.microsoft.com/office/drawing/2014/main" id="{8934B0BF-A0E4-439B-ADF0-555361F2A443}"/>
                  </a:ext>
                </a:extLst>
              </p:cNvPr>
              <p:cNvSpPr/>
              <p:nvPr/>
            </p:nvSpPr>
            <p:spPr>
              <a:xfrm rot="14604088">
                <a:off x="5110693" y="5364539"/>
                <a:ext cx="280749" cy="20127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3" name="그림 42" descr="지도이(가) 표시된 사진&#10;&#10;자동 생성된 설명">
            <a:extLst>
              <a:ext uri="{FF2B5EF4-FFF2-40B4-BE49-F238E27FC236}">
                <a16:creationId xmlns="" xmlns:a16="http://schemas.microsoft.com/office/drawing/2014/main" id="{D1A52756-8862-461B-B6EF-2F5960603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9" r="1556"/>
          <a:stretch>
            <a:fillRect/>
          </a:stretch>
        </p:blipFill>
        <p:spPr>
          <a:xfrm>
            <a:off x="7191566" y="4248587"/>
            <a:ext cx="1612224" cy="1026330"/>
          </a:xfrm>
          <a:custGeom>
            <a:avLst/>
            <a:gdLst>
              <a:gd name="connsiteX0" fmla="*/ 381614 w 1770690"/>
              <a:gd name="connsiteY0" fmla="*/ 0 h 1127208"/>
              <a:gd name="connsiteX1" fmla="*/ 1389076 w 1770690"/>
              <a:gd name="connsiteY1" fmla="*/ 0 h 1127208"/>
              <a:gd name="connsiteX2" fmla="*/ 1770690 w 1770690"/>
              <a:gd name="connsiteY2" fmla="*/ 763228 h 1127208"/>
              <a:gd name="connsiteX3" fmla="*/ 1588700 w 1770690"/>
              <a:gd name="connsiteY3" fmla="*/ 1127208 h 1127208"/>
              <a:gd name="connsiteX4" fmla="*/ 181990 w 1770690"/>
              <a:gd name="connsiteY4" fmla="*/ 1127208 h 1127208"/>
              <a:gd name="connsiteX5" fmla="*/ 0 w 1770690"/>
              <a:gd name="connsiteY5" fmla="*/ 763228 h 112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0690" h="1127208">
                <a:moveTo>
                  <a:pt x="381614" y="0"/>
                </a:moveTo>
                <a:lnTo>
                  <a:pt x="1389076" y="0"/>
                </a:lnTo>
                <a:lnTo>
                  <a:pt x="1770690" y="763228"/>
                </a:lnTo>
                <a:lnTo>
                  <a:pt x="1588700" y="1127208"/>
                </a:lnTo>
                <a:lnTo>
                  <a:pt x="181990" y="1127208"/>
                </a:lnTo>
                <a:lnTo>
                  <a:pt x="0" y="763228"/>
                </a:lnTo>
                <a:close/>
              </a:path>
            </a:pathLst>
          </a:custGeom>
        </p:spPr>
      </p:pic>
      <p:pic>
        <p:nvPicPr>
          <p:cNvPr id="46" name="그림 45" descr="하늘, 실외, 자연, 산이(가) 표시된 사진&#10;&#10;자동 생성된 설명">
            <a:extLst>
              <a:ext uri="{FF2B5EF4-FFF2-40B4-BE49-F238E27FC236}">
                <a16:creationId xmlns="" xmlns:a16="http://schemas.microsoft.com/office/drawing/2014/main" id="{46102DC8-59B2-4D92-9E84-5168E65F1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2" r="590"/>
          <a:stretch>
            <a:fillRect/>
          </a:stretch>
        </p:blipFill>
        <p:spPr>
          <a:xfrm>
            <a:off x="5167701" y="4751844"/>
            <a:ext cx="1599119" cy="981869"/>
          </a:xfrm>
          <a:custGeom>
            <a:avLst/>
            <a:gdLst>
              <a:gd name="connsiteX0" fmla="*/ 381613 w 1770690"/>
              <a:gd name="connsiteY0" fmla="*/ 0 h 1078377"/>
              <a:gd name="connsiteX1" fmla="*/ 1389076 w 1770690"/>
              <a:gd name="connsiteY1" fmla="*/ 0 h 1078377"/>
              <a:gd name="connsiteX2" fmla="*/ 1770690 w 1770690"/>
              <a:gd name="connsiteY2" fmla="*/ 763228 h 1078377"/>
              <a:gd name="connsiteX3" fmla="*/ 1613116 w 1770690"/>
              <a:gd name="connsiteY3" fmla="*/ 1078377 h 1078377"/>
              <a:gd name="connsiteX4" fmla="*/ 157574 w 1770690"/>
              <a:gd name="connsiteY4" fmla="*/ 1078377 h 1078377"/>
              <a:gd name="connsiteX5" fmla="*/ 0 w 1770690"/>
              <a:gd name="connsiteY5" fmla="*/ 763230 h 1078377"/>
              <a:gd name="connsiteX6" fmla="*/ 0 w 1770690"/>
              <a:gd name="connsiteY6" fmla="*/ 763226 h 107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690" h="1078377">
                <a:moveTo>
                  <a:pt x="381613" y="0"/>
                </a:moveTo>
                <a:lnTo>
                  <a:pt x="1389076" y="0"/>
                </a:lnTo>
                <a:lnTo>
                  <a:pt x="1770690" y="763228"/>
                </a:lnTo>
                <a:lnTo>
                  <a:pt x="1613116" y="1078377"/>
                </a:lnTo>
                <a:lnTo>
                  <a:pt x="157574" y="1078377"/>
                </a:lnTo>
                <a:lnTo>
                  <a:pt x="0" y="763230"/>
                </a:lnTo>
                <a:lnTo>
                  <a:pt x="0" y="763226"/>
                </a:lnTo>
                <a:close/>
              </a:path>
            </a:pathLst>
          </a:cu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8F5B061A-4C9A-440C-BEF7-6ABFB539C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" t="15870" r="1341"/>
          <a:stretch>
            <a:fillRect/>
          </a:stretch>
        </p:blipFill>
        <p:spPr>
          <a:xfrm>
            <a:off x="7359525" y="2332981"/>
            <a:ext cx="1612225" cy="976925"/>
          </a:xfrm>
          <a:custGeom>
            <a:avLst/>
            <a:gdLst>
              <a:gd name="connsiteX0" fmla="*/ 381614 w 1770691"/>
              <a:gd name="connsiteY0" fmla="*/ 0 h 1072947"/>
              <a:gd name="connsiteX1" fmla="*/ 1389077 w 1770691"/>
              <a:gd name="connsiteY1" fmla="*/ 0 h 1072947"/>
              <a:gd name="connsiteX2" fmla="*/ 1770691 w 1770691"/>
              <a:gd name="connsiteY2" fmla="*/ 763228 h 1072947"/>
              <a:gd name="connsiteX3" fmla="*/ 1615832 w 1770691"/>
              <a:gd name="connsiteY3" fmla="*/ 1072947 h 1072947"/>
              <a:gd name="connsiteX4" fmla="*/ 154860 w 1770691"/>
              <a:gd name="connsiteY4" fmla="*/ 1072947 h 1072947"/>
              <a:gd name="connsiteX5" fmla="*/ 0 w 1770691"/>
              <a:gd name="connsiteY5" fmla="*/ 763228 h 107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0691" h="1072947">
                <a:moveTo>
                  <a:pt x="381614" y="0"/>
                </a:moveTo>
                <a:lnTo>
                  <a:pt x="1389077" y="0"/>
                </a:lnTo>
                <a:lnTo>
                  <a:pt x="1770691" y="763228"/>
                </a:lnTo>
                <a:lnTo>
                  <a:pt x="1615832" y="1072947"/>
                </a:lnTo>
                <a:lnTo>
                  <a:pt x="154860" y="1072947"/>
                </a:lnTo>
                <a:lnTo>
                  <a:pt x="0" y="763228"/>
                </a:lnTo>
                <a:close/>
              </a:path>
            </a:pathLst>
          </a:custGeom>
        </p:spPr>
      </p:pic>
      <p:pic>
        <p:nvPicPr>
          <p:cNvPr id="54" name="그림 53" descr="텍스트, 하늘, 자연, 실외이(가) 표시된 사진&#10;&#10;자동 생성된 설명">
            <a:extLst>
              <a:ext uri="{FF2B5EF4-FFF2-40B4-BE49-F238E27FC236}">
                <a16:creationId xmlns="" xmlns:a16="http://schemas.microsoft.com/office/drawing/2014/main" id="{27220331-DBE1-4839-A583-E3335DD5AC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t="11048"/>
          <a:stretch>
            <a:fillRect/>
          </a:stretch>
        </p:blipFill>
        <p:spPr>
          <a:xfrm>
            <a:off x="5545372" y="1394848"/>
            <a:ext cx="1612224" cy="1018475"/>
          </a:xfrm>
          <a:custGeom>
            <a:avLst/>
            <a:gdLst>
              <a:gd name="connsiteX0" fmla="*/ 381614 w 1770690"/>
              <a:gd name="connsiteY0" fmla="*/ 0 h 1118581"/>
              <a:gd name="connsiteX1" fmla="*/ 1389076 w 1770690"/>
              <a:gd name="connsiteY1" fmla="*/ 0 h 1118581"/>
              <a:gd name="connsiteX2" fmla="*/ 1770690 w 1770690"/>
              <a:gd name="connsiteY2" fmla="*/ 763228 h 1118581"/>
              <a:gd name="connsiteX3" fmla="*/ 1593014 w 1770690"/>
              <a:gd name="connsiteY3" fmla="*/ 1118581 h 1118581"/>
              <a:gd name="connsiteX4" fmla="*/ 177677 w 1770690"/>
              <a:gd name="connsiteY4" fmla="*/ 1118581 h 1118581"/>
              <a:gd name="connsiteX5" fmla="*/ 0 w 1770690"/>
              <a:gd name="connsiteY5" fmla="*/ 763228 h 111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0690" h="1118581">
                <a:moveTo>
                  <a:pt x="381614" y="0"/>
                </a:moveTo>
                <a:lnTo>
                  <a:pt x="1389076" y="0"/>
                </a:lnTo>
                <a:lnTo>
                  <a:pt x="1770690" y="763228"/>
                </a:lnTo>
                <a:lnTo>
                  <a:pt x="1593014" y="1118581"/>
                </a:lnTo>
                <a:lnTo>
                  <a:pt x="177677" y="1118581"/>
                </a:lnTo>
                <a:lnTo>
                  <a:pt x="0" y="763228"/>
                </a:lnTo>
                <a:close/>
              </a:path>
            </a:pathLst>
          </a:custGeom>
        </p:spPr>
      </p:pic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085C0225-E6BC-45F0-A81F-082007863E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27500" r="2079"/>
          <a:stretch>
            <a:fillRect/>
          </a:stretch>
        </p:blipFill>
        <p:spPr>
          <a:xfrm>
            <a:off x="3748808" y="2306983"/>
            <a:ext cx="1480046" cy="815683"/>
          </a:xfrm>
          <a:custGeom>
            <a:avLst/>
            <a:gdLst>
              <a:gd name="connsiteX0" fmla="*/ 381614 w 1770690"/>
              <a:gd name="connsiteY0" fmla="*/ 0 h 895857"/>
              <a:gd name="connsiteX1" fmla="*/ 1389076 w 1770690"/>
              <a:gd name="connsiteY1" fmla="*/ 0 h 895857"/>
              <a:gd name="connsiteX2" fmla="*/ 1770690 w 1770690"/>
              <a:gd name="connsiteY2" fmla="*/ 763228 h 895857"/>
              <a:gd name="connsiteX3" fmla="*/ 1704376 w 1770690"/>
              <a:gd name="connsiteY3" fmla="*/ 895857 h 895857"/>
              <a:gd name="connsiteX4" fmla="*/ 66315 w 1770690"/>
              <a:gd name="connsiteY4" fmla="*/ 895857 h 895857"/>
              <a:gd name="connsiteX5" fmla="*/ 0 w 1770690"/>
              <a:gd name="connsiteY5" fmla="*/ 763228 h 895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0690" h="895857">
                <a:moveTo>
                  <a:pt x="381614" y="0"/>
                </a:moveTo>
                <a:lnTo>
                  <a:pt x="1389076" y="0"/>
                </a:lnTo>
                <a:lnTo>
                  <a:pt x="1770690" y="763228"/>
                </a:lnTo>
                <a:lnTo>
                  <a:pt x="1704376" y="895857"/>
                </a:lnTo>
                <a:lnTo>
                  <a:pt x="66315" y="895857"/>
                </a:lnTo>
                <a:lnTo>
                  <a:pt x="0" y="763228"/>
                </a:lnTo>
                <a:close/>
              </a:path>
            </a:pathLst>
          </a:custGeom>
        </p:spPr>
      </p:pic>
      <p:sp>
        <p:nvSpPr>
          <p:cNvPr id="35" name="육각형 34">
            <a:extLst>
              <a:ext uri="{FF2B5EF4-FFF2-40B4-BE49-F238E27FC236}">
                <a16:creationId xmlns="" xmlns:a16="http://schemas.microsoft.com/office/drawing/2014/main" id="{E464120D-F17F-41B0-9899-5D063FC05333}"/>
              </a:ext>
            </a:extLst>
          </p:cNvPr>
          <p:cNvSpPr/>
          <p:nvPr/>
        </p:nvSpPr>
        <p:spPr>
          <a:xfrm>
            <a:off x="179756" y="2407908"/>
            <a:ext cx="3502545" cy="2924855"/>
          </a:xfrm>
          <a:prstGeom prst="hexagon">
            <a:avLst/>
          </a:prstGeom>
          <a:gradFill flip="none" rotWithShape="1">
            <a:gsLst>
              <a:gs pos="100000">
                <a:srgbClr val="143860"/>
              </a:gs>
              <a:gs pos="1000">
                <a:srgbClr val="255790"/>
              </a:gs>
            </a:gsLst>
            <a:lin ang="5400000" scaled="1"/>
            <a:tileRect/>
          </a:gradFill>
          <a:ln w="19050" cap="flat" cmpd="dbl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0" h="25400"/>
          </a:sp3d>
        </p:spPr>
        <p:txBody>
          <a:bodyPr wrap="none" lIns="0" tIns="0" rIns="0" bIns="0" rtlCol="0" anchor="ctr">
            <a:noAutofit/>
          </a:bodyPr>
          <a:lstStyle/>
          <a:p>
            <a:pPr algn="ctr" defTabSz="914400" fontAlgn="base" latinLnBrk="1">
              <a:lnSpc>
                <a:spcPct val="120000"/>
              </a:lnSpc>
              <a:spcBef>
                <a:spcPct val="50000"/>
              </a:spcBef>
              <a:spcAft>
                <a:spcPts val="600"/>
              </a:spcAft>
              <a:tabLst>
                <a:tab pos="273050" algn="l"/>
              </a:tabLst>
            </a:pPr>
            <a:endParaRPr lang="ko-KR" altLang="en-US" sz="2200" b="1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FB1BA83-DA5A-4F3F-820F-DEDAF630BF8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6" t="331" r="18976" b="331"/>
          <a:stretch/>
        </p:blipFill>
        <p:spPr>
          <a:xfrm>
            <a:off x="343659" y="2508822"/>
            <a:ext cx="3157765" cy="2731265"/>
          </a:xfrm>
          <a:custGeom>
            <a:avLst/>
            <a:gdLst>
              <a:gd name="connsiteX0" fmla="*/ 1164651 w 5403985"/>
              <a:gd name="connsiteY0" fmla="*/ 0 h 4658602"/>
              <a:gd name="connsiteX1" fmla="*/ 4239334 w 5403985"/>
              <a:gd name="connsiteY1" fmla="*/ 0 h 4658602"/>
              <a:gd name="connsiteX2" fmla="*/ 5403985 w 5403985"/>
              <a:gd name="connsiteY2" fmla="*/ 2329301 h 4658602"/>
              <a:gd name="connsiteX3" fmla="*/ 4239334 w 5403985"/>
              <a:gd name="connsiteY3" fmla="*/ 4658602 h 4658602"/>
              <a:gd name="connsiteX4" fmla="*/ 1164651 w 5403985"/>
              <a:gd name="connsiteY4" fmla="*/ 4658602 h 4658602"/>
              <a:gd name="connsiteX5" fmla="*/ 0 w 5403985"/>
              <a:gd name="connsiteY5" fmla="*/ 2329301 h 46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3985" h="4658602">
                <a:moveTo>
                  <a:pt x="1164651" y="0"/>
                </a:moveTo>
                <a:lnTo>
                  <a:pt x="4239334" y="0"/>
                </a:lnTo>
                <a:lnTo>
                  <a:pt x="5403985" y="2329301"/>
                </a:lnTo>
                <a:lnTo>
                  <a:pt x="4239334" y="4658602"/>
                </a:lnTo>
                <a:lnTo>
                  <a:pt x="1164651" y="4658602"/>
                </a:lnTo>
                <a:lnTo>
                  <a:pt x="0" y="2329301"/>
                </a:lnTo>
                <a:close/>
              </a:path>
            </a:pathLst>
          </a:cu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9EB9B12-FA40-4FD7-93C9-78ACDA595D6D}"/>
              </a:ext>
            </a:extLst>
          </p:cNvPr>
          <p:cNvSpPr txBox="1"/>
          <p:nvPr/>
        </p:nvSpPr>
        <p:spPr>
          <a:xfrm>
            <a:off x="367626" y="5425439"/>
            <a:ext cx="3180010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500" b="1" spc="-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ctr" fontAlgn="ctr">
              <a:defRPr/>
            </a:pPr>
            <a:r>
              <a:rPr kumimoji="1" lang="ko-KR" altLang="en-US" sz="2200" b="0" spc="-1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석탄화력 </a:t>
            </a:r>
            <a:r>
              <a:rPr kumimoji="1" lang="ko-KR" altLang="en-US" sz="2200" b="0" spc="-1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발전소의 발전 원리 </a:t>
            </a:r>
          </a:p>
        </p:txBody>
      </p:sp>
    </p:spTree>
    <p:extLst>
      <p:ext uri="{BB962C8B-B14F-4D97-AF65-F5344CB8AC3E}">
        <p14:creationId xmlns:p14="http://schemas.microsoft.com/office/powerpoint/2010/main" val="4095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40AED763-BCD9-4C38-AF76-9FBA417A1B75}"/>
              </a:ext>
            </a:extLst>
          </p:cNvPr>
          <p:cNvSpPr/>
          <p:nvPr/>
        </p:nvSpPr>
        <p:spPr>
          <a:xfrm>
            <a:off x="728798" y="437388"/>
            <a:ext cx="6715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태양광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발전소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 요인 알아보기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="" xmlns:a16="http://schemas.microsoft.com/office/drawing/2014/main" id="{E464120D-F17F-41B0-9899-5D063FC05333}"/>
              </a:ext>
            </a:extLst>
          </p:cNvPr>
          <p:cNvSpPr/>
          <p:nvPr/>
        </p:nvSpPr>
        <p:spPr>
          <a:xfrm>
            <a:off x="363675" y="2175808"/>
            <a:ext cx="3502545" cy="2924855"/>
          </a:xfrm>
          <a:prstGeom prst="hexagon">
            <a:avLst/>
          </a:prstGeom>
          <a:gradFill flip="none" rotWithShape="1">
            <a:gsLst>
              <a:gs pos="100000">
                <a:srgbClr val="143860"/>
              </a:gs>
              <a:gs pos="1000">
                <a:srgbClr val="255790"/>
              </a:gs>
            </a:gsLst>
            <a:lin ang="5400000" scaled="1"/>
            <a:tileRect/>
          </a:gradFill>
          <a:ln w="19050" cap="flat" cmpd="dbl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2700" h="25400"/>
          </a:sp3d>
        </p:spPr>
        <p:txBody>
          <a:bodyPr wrap="none" lIns="0" tIns="0" rIns="0" bIns="0" rtlCol="0" anchor="ctr">
            <a:noAutofit/>
          </a:bodyPr>
          <a:lstStyle/>
          <a:p>
            <a:pPr algn="ctr" defTabSz="914400" fontAlgn="base" latinLnBrk="1">
              <a:lnSpc>
                <a:spcPct val="120000"/>
              </a:lnSpc>
              <a:spcBef>
                <a:spcPct val="50000"/>
              </a:spcBef>
              <a:spcAft>
                <a:spcPts val="600"/>
              </a:spcAft>
              <a:tabLst>
                <a:tab pos="273050" algn="l"/>
              </a:tabLst>
            </a:pPr>
            <a:endParaRPr lang="ko-KR" altLang="en-US" sz="2200" b="1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9EB9B12-FA40-4FD7-93C9-78ACDA595D6D}"/>
              </a:ext>
            </a:extLst>
          </p:cNvPr>
          <p:cNvSpPr txBox="1"/>
          <p:nvPr/>
        </p:nvSpPr>
        <p:spPr>
          <a:xfrm>
            <a:off x="560031" y="5189219"/>
            <a:ext cx="3180010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500" b="1" spc="-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ctr" fontAlgn="ctr">
              <a:defRPr/>
            </a:pPr>
            <a:r>
              <a:rPr kumimoji="1" lang="ko-KR" altLang="en-US" sz="2200" b="0" spc="-1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태양광 </a:t>
            </a:r>
            <a:r>
              <a:rPr kumimoji="1" lang="ko-KR" altLang="en-US" sz="2200" b="0" spc="-1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발전소의 발전 원리 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FB1BA83-DA5A-4F3F-820F-DEDAF630BF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6" t="331" r="18976" b="331"/>
          <a:stretch/>
        </p:blipFill>
        <p:spPr>
          <a:xfrm>
            <a:off x="536064" y="2272602"/>
            <a:ext cx="3157765" cy="2731265"/>
          </a:xfrm>
          <a:custGeom>
            <a:avLst/>
            <a:gdLst>
              <a:gd name="connsiteX0" fmla="*/ 1164651 w 5403985"/>
              <a:gd name="connsiteY0" fmla="*/ 0 h 4658602"/>
              <a:gd name="connsiteX1" fmla="*/ 4239334 w 5403985"/>
              <a:gd name="connsiteY1" fmla="*/ 0 h 4658602"/>
              <a:gd name="connsiteX2" fmla="*/ 5403985 w 5403985"/>
              <a:gd name="connsiteY2" fmla="*/ 2329301 h 4658602"/>
              <a:gd name="connsiteX3" fmla="*/ 4239334 w 5403985"/>
              <a:gd name="connsiteY3" fmla="*/ 4658602 h 4658602"/>
              <a:gd name="connsiteX4" fmla="*/ 1164651 w 5403985"/>
              <a:gd name="connsiteY4" fmla="*/ 4658602 h 4658602"/>
              <a:gd name="connsiteX5" fmla="*/ 0 w 5403985"/>
              <a:gd name="connsiteY5" fmla="*/ 2329301 h 465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3985" h="4658602">
                <a:moveTo>
                  <a:pt x="1164651" y="0"/>
                </a:moveTo>
                <a:lnTo>
                  <a:pt x="4239334" y="0"/>
                </a:lnTo>
                <a:lnTo>
                  <a:pt x="5403985" y="2329301"/>
                </a:lnTo>
                <a:lnTo>
                  <a:pt x="4239334" y="4658602"/>
                </a:lnTo>
                <a:lnTo>
                  <a:pt x="1164651" y="4658602"/>
                </a:lnTo>
                <a:lnTo>
                  <a:pt x="0" y="2329301"/>
                </a:lnTo>
                <a:close/>
              </a:path>
            </a:pathLst>
          </a:cu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38A7D8D1-047F-44D4-9997-82F069ED49C1}"/>
              </a:ext>
            </a:extLst>
          </p:cNvPr>
          <p:cNvGrpSpPr/>
          <p:nvPr/>
        </p:nvGrpSpPr>
        <p:grpSpPr>
          <a:xfrm>
            <a:off x="4654442" y="2076470"/>
            <a:ext cx="3806589" cy="3663198"/>
            <a:chOff x="1513290" y="1292436"/>
            <a:chExt cx="3994986" cy="3813246"/>
          </a:xfrm>
        </p:grpSpPr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BFDC9F02-B6C7-40E1-A940-E7CAF3451857}"/>
                </a:ext>
              </a:extLst>
            </p:cNvPr>
            <p:cNvGrpSpPr/>
            <p:nvPr/>
          </p:nvGrpSpPr>
          <p:grpSpPr>
            <a:xfrm>
              <a:off x="1513290" y="2221226"/>
              <a:ext cx="1911162" cy="1647554"/>
              <a:chOff x="1332661" y="2285272"/>
              <a:chExt cx="1911162" cy="1647554"/>
            </a:xfrm>
          </p:grpSpPr>
          <p:sp>
            <p:nvSpPr>
              <p:cNvPr id="33" name="육각형 32">
                <a:extLst>
                  <a:ext uri="{FF2B5EF4-FFF2-40B4-BE49-F238E27FC236}">
                    <a16:creationId xmlns="" xmlns:a16="http://schemas.microsoft.com/office/drawing/2014/main" id="{5F4A2572-7895-497D-8B0D-2E2D6ECBAFB9}"/>
                  </a:ext>
                </a:extLst>
              </p:cNvPr>
              <p:cNvSpPr/>
              <p:nvPr/>
            </p:nvSpPr>
            <p:spPr>
              <a:xfrm>
                <a:off x="1332661" y="2285272"/>
                <a:ext cx="1911162" cy="1647554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143860"/>
                  </a:gs>
                  <a:gs pos="1000">
                    <a:srgbClr val="255790"/>
                  </a:gs>
                </a:gsLst>
                <a:lin ang="5400000" scaled="1"/>
                <a:tileRect/>
              </a:gradFill>
              <a:ln w="19050" cap="flat" cmpd="dbl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25400"/>
              </a:sp3d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914400" fontAlgn="base" latinLnBrk="1">
                  <a:lnSpc>
                    <a:spcPct val="120000"/>
                  </a:lnSpc>
                  <a:spcBef>
                    <a:spcPct val="50000"/>
                  </a:spcBef>
                  <a:spcAft>
                    <a:spcPts val="600"/>
                  </a:spcAft>
                  <a:tabLst>
                    <a:tab pos="273050" algn="l"/>
                  </a:tabLst>
                </a:pPr>
                <a:endParaRPr lang="ko-KR" altLang="en-US" sz="2200" b="1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34" name="육각형 33">
                <a:extLst>
                  <a:ext uri="{FF2B5EF4-FFF2-40B4-BE49-F238E27FC236}">
                    <a16:creationId xmlns="" xmlns:a16="http://schemas.microsoft.com/office/drawing/2014/main" id="{92F16E0A-81A7-4B3B-9362-F769D2984F95}"/>
                  </a:ext>
                </a:extLst>
              </p:cNvPr>
              <p:cNvSpPr/>
              <p:nvPr/>
            </p:nvSpPr>
            <p:spPr>
              <a:xfrm>
                <a:off x="1449110" y="2385659"/>
                <a:ext cx="1678262" cy="144677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dist="25400" dir="13500000">
                  <a:srgbClr val="003E7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C09ECD96-4356-4A27-B8DC-4CF608A3CAF5}"/>
                  </a:ext>
                </a:extLst>
              </p:cNvPr>
              <p:cNvSpPr txBox="1"/>
              <p:nvPr/>
            </p:nvSpPr>
            <p:spPr>
              <a:xfrm>
                <a:off x="1517582" y="3358588"/>
                <a:ext cx="1553296" cy="476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10000"/>
                  </a:lnSpc>
                  <a:defRPr sz="1500" b="1" spc="-20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chemeClr val="bg1">
                          <a:alpha val="43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ctr" fontAlgn="ctr">
                  <a:lnSpc>
                    <a:spcPct val="90000"/>
                  </a:lnSpc>
                  <a:defRPr/>
                </a:pPr>
                <a:r>
                  <a:rPr kumimoji="1" lang="ko-KR" altLang="en-US" sz="1300" b="0" spc="0" dirty="0" smtClean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태양광</a:t>
                </a:r>
                <a:endParaRPr kumimoji="1" lang="en-US" altLang="ko-KR" sz="1300" b="0" spc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endParaRPr>
              </a:p>
              <a:p>
                <a:pPr algn="ctr" fontAlgn="ctr">
                  <a:lnSpc>
                    <a:spcPct val="90000"/>
                  </a:lnSpc>
                  <a:defRPr/>
                </a:pPr>
                <a:r>
                  <a:rPr kumimoji="1" lang="ko-KR" altLang="en-US" sz="1300" b="0" spc="0" dirty="0" smtClean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발전소 </a:t>
                </a:r>
                <a:r>
                  <a:rPr kumimoji="1" lang="ko-KR" altLang="en-US" sz="1300" b="0" spc="0" dirty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건설</a:t>
                </a:r>
              </a:p>
            </p:txBody>
          </p:sp>
          <p:sp>
            <p:nvSpPr>
              <p:cNvPr id="37" name="이등변 삼각형 36">
                <a:extLst>
                  <a:ext uri="{FF2B5EF4-FFF2-40B4-BE49-F238E27FC236}">
                    <a16:creationId xmlns="" xmlns:a16="http://schemas.microsoft.com/office/drawing/2014/main" id="{AECE8C57-65BE-4524-8D90-9D85C334DFFA}"/>
                  </a:ext>
                </a:extLst>
              </p:cNvPr>
              <p:cNvSpPr/>
              <p:nvPr/>
            </p:nvSpPr>
            <p:spPr>
              <a:xfrm rot="3819426">
                <a:off x="2913672" y="2325677"/>
                <a:ext cx="289664" cy="24971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CFF20397-320B-4012-A294-DE434E98B836}"/>
                </a:ext>
              </a:extLst>
            </p:cNvPr>
            <p:cNvGrpSpPr/>
            <p:nvPr/>
          </p:nvGrpSpPr>
          <p:grpSpPr>
            <a:xfrm>
              <a:off x="3457397" y="1292436"/>
              <a:ext cx="1911162" cy="1874773"/>
              <a:chOff x="3457397" y="1292436"/>
              <a:chExt cx="1911162" cy="1874773"/>
            </a:xfrm>
          </p:grpSpPr>
          <p:sp>
            <p:nvSpPr>
              <p:cNvPr id="29" name="육각형 28">
                <a:extLst>
                  <a:ext uri="{FF2B5EF4-FFF2-40B4-BE49-F238E27FC236}">
                    <a16:creationId xmlns="" xmlns:a16="http://schemas.microsoft.com/office/drawing/2014/main" id="{E825AE92-70B2-4DCD-8B29-C4538A754AF4}"/>
                  </a:ext>
                </a:extLst>
              </p:cNvPr>
              <p:cNvSpPr/>
              <p:nvPr/>
            </p:nvSpPr>
            <p:spPr>
              <a:xfrm>
                <a:off x="3457397" y="1292436"/>
                <a:ext cx="1911162" cy="1647554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1C88C7"/>
                  </a:gs>
                  <a:gs pos="1000">
                    <a:srgbClr val="359ECD"/>
                  </a:gs>
                </a:gsLst>
                <a:lin ang="5400000" scaled="1"/>
                <a:tileRect/>
              </a:gradFill>
              <a:ln w="19050" cap="flat" cmpd="dbl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25400"/>
              </a:sp3d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914400" latinLnBrk="1">
                  <a:lnSpc>
                    <a:spcPct val="120000"/>
                  </a:lnSpc>
                  <a:spcBef>
                    <a:spcPct val="50000"/>
                  </a:spcBef>
                  <a:spcAft>
                    <a:spcPts val="600"/>
                  </a:spcAft>
                  <a:tabLst>
                    <a:tab pos="273050" algn="l"/>
                  </a:tabLst>
                </a:pPr>
                <a:endParaRPr lang="ko-KR" altLang="en-US" sz="2200" b="1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30" name="육각형 29">
                <a:extLst>
                  <a:ext uri="{FF2B5EF4-FFF2-40B4-BE49-F238E27FC236}">
                    <a16:creationId xmlns="" xmlns:a16="http://schemas.microsoft.com/office/drawing/2014/main" id="{BBB52659-A107-4E16-8545-261CD12074A9}"/>
                  </a:ext>
                </a:extLst>
              </p:cNvPr>
              <p:cNvSpPr/>
              <p:nvPr/>
            </p:nvSpPr>
            <p:spPr>
              <a:xfrm>
                <a:off x="3573847" y="1392823"/>
                <a:ext cx="1678262" cy="144677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dist="25400" dir="13500000">
                  <a:srgbClr val="003E7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CBC48647-59E9-4439-A95B-1C17FEBEBC90}"/>
                  </a:ext>
                </a:extLst>
              </p:cNvPr>
              <p:cNvSpPr txBox="1"/>
              <p:nvPr/>
            </p:nvSpPr>
            <p:spPr>
              <a:xfrm>
                <a:off x="3663672" y="2516917"/>
                <a:ext cx="1498612" cy="32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10000"/>
                  </a:lnSpc>
                  <a:defRPr sz="1500" b="1" spc="-20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chemeClr val="bg1">
                          <a:alpha val="43000"/>
                        </a:schemeClr>
                      </a:outerShdw>
                    </a:effectLst>
                    <a:latin typeface="+mj-ea"/>
                    <a:ea typeface="+mj-ea"/>
                  </a:defRPr>
                </a:lvl1pPr>
              </a:lstStyle>
              <a:p>
                <a:pPr algn="ctr" fontAlgn="ctr">
                  <a:defRPr/>
                </a:pPr>
                <a:r>
                  <a:rPr kumimoji="1" lang="ko-KR" altLang="en-US" sz="1300" b="0" spc="0" dirty="0" smtClean="0">
                    <a:ln>
                      <a:solidFill>
                        <a:schemeClr val="accent1">
                          <a:shade val="95000"/>
                          <a:satMod val="105000"/>
                          <a:alpha val="0"/>
                        </a:schemeClr>
                      </a:solidFill>
                    </a:ln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Arial" panose="020B0604020202020204" pitchFamily="34" charset="0"/>
                  </a:rPr>
                  <a:t>태양광 충전</a:t>
                </a:r>
                <a:endParaRPr kumimoji="1" lang="ko-KR" altLang="en-US" sz="1300" b="0" spc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="" xmlns:a16="http://schemas.microsoft.com/office/drawing/2014/main" id="{EF9C0EEE-C63B-4F29-A50A-CA58FB1A16DC}"/>
                  </a:ext>
                </a:extLst>
              </p:cNvPr>
              <p:cNvSpPr/>
              <p:nvPr/>
            </p:nvSpPr>
            <p:spPr>
              <a:xfrm rot="3546460">
                <a:off x="4350363" y="2897521"/>
                <a:ext cx="289664" cy="24971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155B111C-50A9-4700-9BF8-A23358DFECBD}"/>
                </a:ext>
              </a:extLst>
            </p:cNvPr>
            <p:cNvGrpSpPr/>
            <p:nvPr/>
          </p:nvGrpSpPr>
          <p:grpSpPr>
            <a:xfrm>
              <a:off x="3597113" y="3458128"/>
              <a:ext cx="1911163" cy="1647554"/>
              <a:chOff x="3656156" y="3503890"/>
              <a:chExt cx="1911162" cy="1647554"/>
            </a:xfrm>
          </p:grpSpPr>
          <p:sp>
            <p:nvSpPr>
              <p:cNvPr id="22" name="육각형 21">
                <a:extLst>
                  <a:ext uri="{FF2B5EF4-FFF2-40B4-BE49-F238E27FC236}">
                    <a16:creationId xmlns="" xmlns:a16="http://schemas.microsoft.com/office/drawing/2014/main" id="{E464120D-F17F-41B0-9899-5D063FC05333}"/>
                  </a:ext>
                </a:extLst>
              </p:cNvPr>
              <p:cNvSpPr/>
              <p:nvPr/>
            </p:nvSpPr>
            <p:spPr>
              <a:xfrm>
                <a:off x="3656156" y="3503890"/>
                <a:ext cx="1911162" cy="1647554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143860"/>
                  </a:gs>
                  <a:gs pos="1000">
                    <a:srgbClr val="255790"/>
                  </a:gs>
                </a:gsLst>
                <a:lin ang="5400000" scaled="1"/>
                <a:tileRect/>
              </a:gradFill>
              <a:ln w="19050" cap="flat" cmpd="dbl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" h="25400"/>
              </a:sp3d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 defTabSz="914400" fontAlgn="base" latinLnBrk="1">
                  <a:lnSpc>
                    <a:spcPct val="120000"/>
                  </a:lnSpc>
                  <a:spcBef>
                    <a:spcPct val="50000"/>
                  </a:spcBef>
                  <a:spcAft>
                    <a:spcPts val="600"/>
                  </a:spcAft>
                  <a:tabLst>
                    <a:tab pos="273050" algn="l"/>
                  </a:tabLst>
                </a:pPr>
                <a:endParaRPr lang="ko-KR" altLang="en-US" sz="2200" b="1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23" name="육각형 22">
                <a:extLst>
                  <a:ext uri="{FF2B5EF4-FFF2-40B4-BE49-F238E27FC236}">
                    <a16:creationId xmlns="" xmlns:a16="http://schemas.microsoft.com/office/drawing/2014/main" id="{CA52A8C6-531C-4D4E-A443-B833354D22A8}"/>
                  </a:ext>
                </a:extLst>
              </p:cNvPr>
              <p:cNvSpPr/>
              <p:nvPr/>
            </p:nvSpPr>
            <p:spPr>
              <a:xfrm>
                <a:off x="3772606" y="3604279"/>
                <a:ext cx="1678262" cy="144677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dist="25400" dir="13500000">
                  <a:srgbClr val="003E75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09ECD96-4356-4A27-B8DC-4CF608A3CAF5}"/>
              </a:ext>
            </a:extLst>
          </p:cNvPr>
          <p:cNvSpPr txBox="1"/>
          <p:nvPr/>
        </p:nvSpPr>
        <p:spPr>
          <a:xfrm>
            <a:off x="6805169" y="5189219"/>
            <a:ext cx="1480045" cy="45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500" b="1" spc="-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algn="ctr" fontAlgn="ctr">
              <a:lnSpc>
                <a:spcPct val="90000"/>
              </a:lnSpc>
              <a:defRPr/>
            </a:pPr>
            <a:r>
              <a:rPr kumimoji="1" lang="ko-KR" altLang="en-US" sz="1300" b="0" spc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태양전지</a:t>
            </a:r>
            <a:endParaRPr kumimoji="1" lang="en-US" altLang="ko-KR" sz="1300" b="0" spc="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 fontAlgn="ctr">
              <a:lnSpc>
                <a:spcPct val="90000"/>
              </a:lnSpc>
              <a:defRPr/>
            </a:pPr>
            <a:r>
              <a:rPr kumimoji="1" lang="ko-KR" altLang="en-US" sz="1300" b="0" spc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광전효과</a:t>
            </a:r>
            <a:endParaRPr kumimoji="1" lang="ko-KR" altLang="en-US" sz="1300" b="0" spc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68" y="3176524"/>
            <a:ext cx="898599" cy="7626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124" y="2272602"/>
            <a:ext cx="837495" cy="8160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805" y="4454997"/>
            <a:ext cx="1048775" cy="7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6">
            <a:extLst>
              <a:ext uri="{FF2B5EF4-FFF2-40B4-BE49-F238E27FC236}">
                <a16:creationId xmlns="" xmlns:a16="http://schemas.microsoft.com/office/drawing/2014/main" id="{52159C03-637B-47DF-A8D8-6B779EDB9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529019"/>
              </p:ext>
            </p:extLst>
          </p:nvPr>
        </p:nvGraphicFramePr>
        <p:xfrm>
          <a:off x="438912" y="1465973"/>
          <a:ext cx="8266174" cy="48967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80882">
                  <a:extLst>
                    <a:ext uri="{9D8B030D-6E8A-4147-A177-3AD203B41FA5}">
                      <a16:colId xmlns="" xmlns:a16="http://schemas.microsoft.com/office/drawing/2014/main" val="1407953492"/>
                    </a:ext>
                  </a:extLst>
                </a:gridCol>
                <a:gridCol w="1087483">
                  <a:extLst>
                    <a:ext uri="{9D8B030D-6E8A-4147-A177-3AD203B41FA5}">
                      <a16:colId xmlns="" xmlns:a16="http://schemas.microsoft.com/office/drawing/2014/main" val="3016034948"/>
                    </a:ext>
                  </a:extLst>
                </a:gridCol>
                <a:gridCol w="1087483">
                  <a:extLst>
                    <a:ext uri="{9D8B030D-6E8A-4147-A177-3AD203B41FA5}">
                      <a16:colId xmlns="" xmlns:a16="http://schemas.microsoft.com/office/drawing/2014/main" val="1697358702"/>
                    </a:ext>
                  </a:extLst>
                </a:gridCol>
                <a:gridCol w="1367680">
                  <a:extLst>
                    <a:ext uri="{9D8B030D-6E8A-4147-A177-3AD203B41FA5}">
                      <a16:colId xmlns="" xmlns:a16="http://schemas.microsoft.com/office/drawing/2014/main" val="3532600234"/>
                    </a:ext>
                  </a:extLst>
                </a:gridCol>
                <a:gridCol w="936608">
                  <a:extLst>
                    <a:ext uri="{9D8B030D-6E8A-4147-A177-3AD203B41FA5}">
                      <a16:colId xmlns="" xmlns:a16="http://schemas.microsoft.com/office/drawing/2014/main" val="474684121"/>
                    </a:ext>
                  </a:extLst>
                </a:gridCol>
                <a:gridCol w="1425156">
                  <a:extLst>
                    <a:ext uri="{9D8B030D-6E8A-4147-A177-3AD203B41FA5}">
                      <a16:colId xmlns="" xmlns:a16="http://schemas.microsoft.com/office/drawing/2014/main" val="3428125918"/>
                    </a:ext>
                  </a:extLst>
                </a:gridCol>
                <a:gridCol w="1180882">
                  <a:extLst>
                    <a:ext uri="{9D8B030D-6E8A-4147-A177-3AD203B41FA5}">
                      <a16:colId xmlns="" xmlns:a16="http://schemas.microsoft.com/office/drawing/2014/main" val="2574680077"/>
                    </a:ext>
                  </a:extLst>
                </a:gridCol>
              </a:tblGrid>
              <a:tr h="463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b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800" b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b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발전소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b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원료 생산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b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발전 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원료폐기물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372126073"/>
                  </a:ext>
                </a:extLst>
              </a:tr>
              <a:tr h="110825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석탄화력</a:t>
                      </a:r>
                      <a:endParaRPr lang="en-US" altLang="ko-KR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발전</a:t>
                      </a:r>
                    </a:p>
                  </a:txBody>
                  <a:tcPr marL="64584" marR="64584" marT="17856" marB="1785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과정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석탄채굴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운반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석탄 태우기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석탄재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8092947"/>
                  </a:ext>
                </a:extLst>
              </a:tr>
              <a:tr h="110825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584" marR="64584" marT="17856" marB="1785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온실가스</a:t>
                      </a:r>
                      <a:endParaRPr lang="en-US" altLang="ko-KR" sz="16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발생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(O,X)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(O,X)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(O,X)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(O,X)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(O,X)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5048384"/>
                  </a:ext>
                </a:extLst>
              </a:tr>
              <a:tr h="110825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태양광</a:t>
                      </a:r>
                      <a:endParaRPr lang="en-US" altLang="ko-KR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발전</a:t>
                      </a:r>
                    </a:p>
                  </a:txBody>
                  <a:tcPr marL="64584" marR="64584" marT="17856" marB="1785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과정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없음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7300993"/>
                  </a:ext>
                </a:extLst>
              </a:tr>
              <a:tr h="110825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584" marR="64584" marT="17856" marB="1785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온실가스</a:t>
                      </a:r>
                      <a:endParaRPr lang="en-US" altLang="ko-KR" sz="16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발생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(O,X)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(O,X)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(O,X)</a:t>
                      </a:r>
                      <a:endParaRPr lang="ko-KR" alt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(O,X)</a:t>
                      </a:r>
                      <a:endParaRPr lang="en-US" sz="16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385686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7528D64-7325-416E-B1B5-A67A96DA13B7}"/>
              </a:ext>
            </a:extLst>
          </p:cNvPr>
          <p:cNvSpPr/>
          <p:nvPr/>
        </p:nvSpPr>
        <p:spPr>
          <a:xfrm>
            <a:off x="705938" y="422148"/>
            <a:ext cx="8361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석탄화력발전소와 태양광발전소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발생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9A6A3E0-F52E-47DA-896F-CF981CF137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3" t="15512" b="13544"/>
          <a:stretch/>
        </p:blipFill>
        <p:spPr>
          <a:xfrm>
            <a:off x="4029074" y="4300869"/>
            <a:ext cx="2064893" cy="1150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FA170DA-2BE5-4E8E-8CA7-D3CEDFA33C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2" b="89965" l="10000" r="90000">
                        <a14:foregroundMark x1="59637" y1="32160" x2="38427" y2="20716"/>
                        <a14:foregroundMark x1="38952" y1="21009" x2="55524" y2="11678"/>
                        <a14:foregroundMark x1="40403" y1="14026" x2="52339" y2="6984"/>
                        <a14:foregroundMark x1="58911" y1="10094" x2="61048" y2="8275"/>
                        <a14:foregroundMark x1="61210" y1="10387" x2="67097" y2="20481"/>
                        <a14:foregroundMark x1="63548" y1="27758" x2="57137" y2="43016"/>
                        <a14:foregroundMark x1="54637" y1="45129" x2="40726" y2="38615"/>
                        <a14:foregroundMark x1="38427" y1="35505" x2="36653" y2="20481"/>
                        <a14:foregroundMark x1="36452" y1="23357" x2="34677" y2="36796"/>
                        <a14:foregroundMark x1="37177" y1="34742" x2="41976" y2="41725"/>
                        <a14:foregroundMark x1="64294" y1="40307" x2="64960" y2="40200"/>
                        <a14:foregroundMark x1="47500" y1="43016" x2="62760" y2="40555"/>
                        <a14:foregroundMark x1="61573" y1="36561" x2="63911" y2="32688"/>
                        <a14:foregroundMark x1="63911" y1="28286" x2="64274" y2="16080"/>
                        <a14:foregroundMark x1="62460" y1="10387" x2="37016" y2="18662"/>
                        <a14:foregroundMark x1="61774" y1="5692" x2="37540" y2="14495"/>
                        <a14:backgroundMark x1="62298" y1="51056" x2="65161" y2="58862"/>
                        <a14:backgroundMark x1="55363" y1="53169" x2="55363" y2="58568"/>
                        <a14:backgroundMark x1="50363" y1="48474" x2="49113" y2="54460"/>
                        <a14:backgroundMark x1="68185" y1="14261" x2="70484" y2="20481"/>
                        <a14:backgroundMark x1="67460" y1="21772" x2="67298" y2="36796"/>
                        <a14:backgroundMark x1="66048" y1="30869" x2="63185" y2="4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85"/>
          <a:stretch/>
        </p:blipFill>
        <p:spPr>
          <a:xfrm>
            <a:off x="3799749" y="4252116"/>
            <a:ext cx="847725" cy="918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0181E76-0A88-4362-A33D-037021800BF5}"/>
              </a:ext>
            </a:extLst>
          </p:cNvPr>
          <p:cNvSpPr txBox="1"/>
          <p:nvPr/>
        </p:nvSpPr>
        <p:spPr>
          <a:xfrm>
            <a:off x="3674745" y="5148125"/>
            <a:ext cx="1531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자연에서 직접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27000">
                  <a:schemeClr val="bg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659CCF7-FC20-407B-BDBE-14D3302AA2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5" t="12159" r="8615" b="22866"/>
          <a:stretch/>
        </p:blipFill>
        <p:spPr>
          <a:xfrm>
            <a:off x="6130910" y="4343262"/>
            <a:ext cx="1381838" cy="766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3446146-F663-4580-A52C-4C496B75198C}"/>
              </a:ext>
            </a:extLst>
          </p:cNvPr>
          <p:cNvSpPr txBox="1"/>
          <p:nvPr/>
        </p:nvSpPr>
        <p:spPr>
          <a:xfrm>
            <a:off x="5902662" y="5138599"/>
            <a:ext cx="1781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태양전지 광전효과</a:t>
            </a:r>
          </a:p>
        </p:txBody>
      </p:sp>
    </p:spTree>
    <p:extLst>
      <p:ext uri="{BB962C8B-B14F-4D97-AF65-F5344CB8AC3E}">
        <p14:creationId xmlns:p14="http://schemas.microsoft.com/office/powerpoint/2010/main" val="178845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2041</TotalTime>
  <Words>438</Words>
  <Application>Microsoft Office PowerPoint</Application>
  <PresentationFormat>화면 슬라이드 쇼(4:3)</PresentationFormat>
  <Paragraphs>166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Calibri</vt:lpstr>
      <vt:lpstr>나눔고딕</vt:lpstr>
      <vt:lpstr>나눔스퀘어 ExtraBold</vt:lpstr>
      <vt:lpstr>나눔스퀘어</vt:lpstr>
      <vt:lpstr>Calibri Light</vt:lpstr>
      <vt:lpstr>Wingdings</vt:lpstr>
      <vt:lpstr>Arial</vt:lpstr>
      <vt:lpstr>KoPub돋움체 Medium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364</cp:revision>
  <dcterms:created xsi:type="dcterms:W3CDTF">2020-10-16T02:52:24Z</dcterms:created>
  <dcterms:modified xsi:type="dcterms:W3CDTF">2021-03-31T07:32:26Z</dcterms:modified>
</cp:coreProperties>
</file>